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 Id="rId4" Type="http://schemas.openxmlformats.org/officeDocument/2006/relationships/custom-properties" Target="docProps/custom.xml" />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6858000"/>
  <p:notesSz cx="6858000" cy="12192000"/>
  <p:embeddedFontLst>
    <p:embeddedFont>
      <p:font typeface="MiSans" charset="-122" pitchFamily="34"/>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font" Target="fonts/font1.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slideLayout" Target="../slideLayouts/slideLayout1.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slideLayout" Target="../slideLayouts/slideLayout1.xml"/><Relationship Id="rId10"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slideLayout" Target="../slideLayouts/slideLayout1.xml"/><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4-2.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image" Target="../media/image-8-1.jpg"/><Relationship Id="rId3" Type="http://schemas.openxmlformats.org/officeDocument/2006/relationships/image" Target="../media/image-8-3.jpg"/><Relationship Id="rId4" Type="http://schemas.openxmlformats.org/officeDocument/2006/relationships/image" Target="../media/image-8-4.jp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8-27-19:57:53-d2nf5g98bjvh7rlivtbg.png">    </p:cNvPr>
          <p:cNvPicPr>
            <a:picLocks noChangeAspect="1"/>
          </p:cNvPicPr>
          <p:nvPr/>
        </p:nvPicPr>
        <p:blipFill>
          <a:blip r:embed="rId1"/>
          <a:stretch>
            <a:fillRect/>
          </a:stretch>
        </p:blipFill>
        <p:spPr>
          <a:xfrm>
            <a:off x="-16510" y="0"/>
            <a:ext cx="12297410" cy="6901815"/>
          </a:xfrm>
          <a:prstGeom prst="rect">
            <a:avLst/>
          </a:prstGeom>
        </p:spPr>
      </p:pic>
      <p:sp>
        <p:nvSpPr>
          <p:cNvPr id="3" name="Text 0"/>
          <p:cNvSpPr/>
          <p:nvPr/>
        </p:nvSpPr>
        <p:spPr>
          <a:xfrm>
            <a:off x="579755" y="1872615"/>
            <a:ext cx="8800465" cy="930910"/>
          </a:xfrm>
          <a:prstGeom prst="rect">
            <a:avLst/>
          </a:prstGeom>
          <a:noFill/>
          <a:ln/>
        </p:spPr>
        <p:txBody>
          <a:bodyPr wrap="square" lIns="91440" tIns="45720" rIns="91440" bIns="45720" rtlCol="0" anchor="t"/>
          <a:lstStyle/>
          <a:p>
            <a:pPr algn="l" indent="0" marL="0">
              <a:lnSpc>
                <a:spcPct val="100000"/>
              </a:lnSpc>
              <a:buNone/>
            </a:pPr>
            <a:r>
              <a:rPr lang="en-US" sz="6000" b="1" dirty="0">
                <a:solidFill>
                  <a:srgbClr val="FFFFFF"/>
                </a:solidFill>
                <a:latin typeface="MiSans" pitchFamily="34" charset="0"/>
                <a:ea typeface="MiSans" pitchFamily="34" charset="-122"/>
                <a:cs typeface="MiSans" pitchFamily="34" charset="-120"/>
              </a:rPr>
              <a:t>Global AI Strategy Landscape</a:t>
            </a:r>
            <a:endParaRPr lang="en-US" sz="1600" dirty="0"/>
          </a:p>
        </p:txBody>
      </p:sp>
      <p:sp>
        <p:nvSpPr>
          <p:cNvPr id="4" name="Text 1"/>
          <p:cNvSpPr/>
          <p:nvPr/>
        </p:nvSpPr>
        <p:spPr>
          <a:xfrm>
            <a:off x="9660255" y="5678805"/>
            <a:ext cx="1763395" cy="520105"/>
          </a:xfrm>
          <a:prstGeom prst="rect">
            <a:avLst/>
          </a:prstGeom>
          <a:noFill/>
          <a:ln/>
        </p:spPr>
        <p:txBody>
          <a:bodyPr wrap="square" lIns="91440" tIns="45720" rIns="91440" bIns="45720" rtlCol="0" anchor="t">
            <a:spAutoFit/>
          </a:bodyPr>
          <a:lstStyle/>
          <a:p>
            <a:pPr algn="r" indent="0" marL="0">
              <a:lnSpc>
                <a:spcPct val="100000"/>
              </a:lnSpc>
              <a:buNone/>
            </a:pPr>
            <a:r>
              <a:rPr lang="en-US" sz="1800" dirty="0">
                <a:solidFill>
                  <a:srgbClr val="FFFFFF"/>
                </a:solidFill>
                <a:latin typeface="Arial" pitchFamily="34" charset="0"/>
                <a:ea typeface="Arial" pitchFamily="34" charset="-122"/>
                <a:cs typeface="Arial" pitchFamily="34" charset="-120"/>
              </a:rPr>
              <a:t>Arash Nicoomanesh</a:t>
            </a:r>
            <a:endParaRPr lang="en-US" sz="1600" dirty="0"/>
          </a:p>
        </p:txBody>
      </p:sp>
      <p:sp>
        <p:nvSpPr>
          <p:cNvPr id="5" name="Text 2"/>
          <p:cNvSpPr/>
          <p:nvPr/>
        </p:nvSpPr>
        <p:spPr>
          <a:xfrm>
            <a:off x="9660255" y="6047105"/>
            <a:ext cx="1763395" cy="245666"/>
          </a:xfrm>
          <a:prstGeom prst="rect">
            <a:avLst/>
          </a:prstGeom>
          <a:noFill/>
          <a:ln/>
        </p:spPr>
        <p:txBody>
          <a:bodyPr wrap="square" lIns="91440" tIns="45720" rIns="91440" bIns="45720" rtlCol="0" anchor="t">
            <a:spAutoFit/>
          </a:bodyPr>
          <a:lstStyle/>
          <a:p>
            <a:pPr algn="r" indent="0" marL="0">
              <a:lnSpc>
                <a:spcPct val="100000"/>
              </a:lnSpc>
              <a:buNone/>
            </a:pPr>
            <a:r>
              <a:rPr lang="en-US" sz="1800" dirty="0">
                <a:solidFill>
                  <a:srgbClr val="FFFFFF"/>
                </a:solidFill>
                <a:latin typeface="Arial" pitchFamily="34" charset="0"/>
                <a:ea typeface="Arial" pitchFamily="34" charset="-122"/>
                <a:cs typeface="Arial" pitchFamily="34" charset="-120"/>
              </a:rPr>
              <a:t>2025/08/01</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16510"/>
            <a:ext cx="12195810" cy="6880860"/>
          </a:xfrm>
          <a:prstGeom prst="rect">
            <a:avLst/>
          </a:prstGeom>
          <a:gradFill rotWithShape="1" flip="none">
            <a:gsLst>
              <a:gs pos="0">
                <a:srgbClr val="F6F8FD"/>
              </a:gs>
              <a:gs pos="100000">
                <a:srgbClr val="BEBEBE"/>
              </a:gs>
            </a:gsLst>
            <a:lin ang="5400000" scaled="1"/>
          </a:gradFill>
          <a:ln/>
        </p:spPr>
      </p:sp>
      <p:sp>
        <p:nvSpPr>
          <p:cNvPr id="3" name="Text 1"/>
          <p:cNvSpPr/>
          <p:nvPr/>
        </p:nvSpPr>
        <p:spPr>
          <a:xfrm>
            <a:off x="0" y="-16510"/>
            <a:ext cx="12195810" cy="688086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4" name="Image 0" descr="https://kimi-img.moonshot.cn/pub/slides/slides_tmpl/image/25-08-27-19:57:52-d2nf5g18bjvh7rlivt90.png">    </p:cNvPr>
          <p:cNvPicPr>
            <a:picLocks noChangeAspect="1"/>
          </p:cNvPicPr>
          <p:nvPr/>
        </p:nvPicPr>
        <p:blipFill>
          <a:blip r:embed="rId1"/>
          <a:srcRect l="20534" r="0" t="0" b="0"/>
          <a:stretch/>
        </p:blipFill>
        <p:spPr>
          <a:xfrm>
            <a:off x="1087120" y="-23495"/>
            <a:ext cx="3194685" cy="6858000"/>
          </a:xfrm>
          <a:prstGeom prst="rect">
            <a:avLst/>
          </a:prstGeom>
        </p:spPr>
      </p:pic>
      <p:sp>
        <p:nvSpPr>
          <p:cNvPr id="5" name="Shape 2"/>
          <p:cNvSpPr/>
          <p:nvPr/>
        </p:nvSpPr>
        <p:spPr>
          <a:xfrm>
            <a:off x="5438775" y="-23495"/>
            <a:ext cx="6750685" cy="6881495"/>
          </a:xfrm>
          <a:prstGeom prst="rect">
            <a:avLst/>
          </a:prstGeom>
          <a:solidFill>
            <a:srgbClr val="000000"/>
          </a:solidFill>
          <a:ln/>
        </p:spPr>
      </p:sp>
      <p:sp>
        <p:nvSpPr>
          <p:cNvPr id="6" name="Text 3"/>
          <p:cNvSpPr/>
          <p:nvPr/>
        </p:nvSpPr>
        <p:spPr>
          <a:xfrm>
            <a:off x="5438775" y="-23495"/>
            <a:ext cx="6750685" cy="688149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Text 4"/>
          <p:cNvSpPr/>
          <p:nvPr/>
        </p:nvSpPr>
        <p:spPr>
          <a:xfrm>
            <a:off x="6524625" y="4012565"/>
            <a:ext cx="4441825" cy="1381760"/>
          </a:xfrm>
          <a:prstGeom prst="rect">
            <a:avLst/>
          </a:prstGeom>
          <a:noFill/>
          <a:ln/>
        </p:spPr>
        <p:txBody>
          <a:bodyPr wrap="square" lIns="91440" tIns="45720" rIns="91440" bIns="45720" rtlCol="0" anchor="t"/>
          <a:lstStyle/>
          <a:p>
            <a:pPr algn="ctr" indent="0" marL="0">
              <a:lnSpc>
                <a:spcPct val="120000"/>
              </a:lnSpc>
              <a:buNone/>
            </a:pPr>
            <a:r>
              <a:rPr lang="en-US" sz="3200" dirty="0">
                <a:solidFill>
                  <a:srgbClr val="FFFFFF"/>
                </a:solidFill>
                <a:latin typeface="MiSans" pitchFamily="34" charset="0"/>
                <a:ea typeface="MiSans" pitchFamily="34" charset="-122"/>
                <a:cs typeface="MiSans" pitchFamily="34" charset="-120"/>
              </a:rPr>
              <a:t>Regional Spotlights</a:t>
            </a:r>
            <a:endParaRPr lang="en-US" sz="1600" dirty="0"/>
          </a:p>
        </p:txBody>
      </p:sp>
      <p:sp>
        <p:nvSpPr>
          <p:cNvPr id="8" name="Text 5"/>
          <p:cNvSpPr/>
          <p:nvPr/>
        </p:nvSpPr>
        <p:spPr>
          <a:xfrm>
            <a:off x="7765415" y="1823085"/>
            <a:ext cx="1781810" cy="1330960"/>
          </a:xfrm>
          <a:prstGeom prst="rect">
            <a:avLst/>
          </a:prstGeom>
          <a:noFill/>
          <a:ln/>
        </p:spPr>
        <p:txBody>
          <a:bodyPr wrap="square" lIns="91440" tIns="45720" rIns="91440" bIns="45720" rtlCol="0" anchor="t"/>
          <a:lstStyle/>
          <a:p>
            <a:pPr algn="l" indent="0" marL="0">
              <a:lnSpc>
                <a:spcPct val="100000"/>
              </a:lnSpc>
              <a:buNone/>
            </a:pPr>
            <a:r>
              <a:rPr lang="en-US" sz="9600" dirty="0">
                <a:solidFill>
                  <a:srgbClr val="FFFFFF"/>
                </a:solidFill>
                <a:latin typeface="MiSans" pitchFamily="34" charset="0"/>
                <a:ea typeface="MiSans" pitchFamily="34" charset="-122"/>
                <a:cs typeface="MiSans" pitchFamily="34" charset="-120"/>
              </a:rPr>
              <a:t>03</a:t>
            </a:r>
            <a:endParaRPr lang="en-US" sz="1600" dirty="0"/>
          </a:p>
        </p:txBody>
      </p:sp>
      <p:pic>
        <p:nvPicPr>
          <p:cNvPr id="9" name="Image 1" descr="https://kimi-img.moonshot.cn/pub/slides/slides_tmpl/image/25-08-27-19:57:52-d2nf5g18bjvh7rlivtag.png">    </p:cNvPr>
          <p:cNvPicPr>
            <a:picLocks noChangeAspect="1"/>
          </p:cNvPicPr>
          <p:nvPr/>
        </p:nvPicPr>
        <p:blipFill>
          <a:blip r:embed="rId2"/>
          <a:stretch>
            <a:fillRect/>
          </a:stretch>
        </p:blipFill>
        <p:spPr>
          <a:xfrm>
            <a:off x="1328420" y="2077085"/>
            <a:ext cx="2712720" cy="2670175"/>
          </a:xfrm>
          <a:prstGeom prst="rect">
            <a:avLst/>
          </a:prstGeom>
        </p:spPr>
      </p:pic>
      <p:pic>
        <p:nvPicPr>
          <p:cNvPr id="10" name="Image 2" descr="https://kimi-img.moonshot.cn/pub/slides/slides_tmpl/image/25-08-27-19:57:52-d2nf5g18bjvh7rlivt9g.png">    </p:cNvPr>
          <p:cNvPicPr>
            <a:picLocks noChangeAspect="1"/>
          </p:cNvPicPr>
          <p:nvPr/>
        </p:nvPicPr>
        <p:blipFill>
          <a:blip r:embed="rId3"/>
          <a:stretch>
            <a:fillRect/>
          </a:stretch>
        </p:blipFill>
        <p:spPr>
          <a:xfrm>
            <a:off x="9546590" y="2077085"/>
            <a:ext cx="920750" cy="3352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8-27-19:57:58-d2nf5hh8bjvh7rlivtsg.png">    </p:cNvPr>
          <p:cNvPicPr>
            <a:picLocks noChangeAspect="1"/>
          </p:cNvPicPr>
          <p:nvPr/>
        </p:nvPicPr>
        <p:blipFill>
          <a:blip r:embed="rId1"/>
          <a:stretch>
            <a:fillRect/>
          </a:stretch>
        </p:blipFill>
        <p:spPr>
          <a:xfrm>
            <a:off x="-13335" y="1548765"/>
            <a:ext cx="4718050" cy="5315585"/>
          </a:xfrm>
          <a:prstGeom prst="rect">
            <a:avLst/>
          </a:prstGeom>
        </p:spPr>
      </p:pic>
      <p:sp>
        <p:nvSpPr>
          <p:cNvPr id="3" name="Shape 0"/>
          <p:cNvSpPr/>
          <p:nvPr/>
        </p:nvSpPr>
        <p:spPr>
          <a:xfrm>
            <a:off x="-4445" y="62865"/>
            <a:ext cx="4717415" cy="1483995"/>
          </a:xfrm>
          <a:prstGeom prst="rect">
            <a:avLst/>
          </a:prstGeom>
          <a:solidFill>
            <a:srgbClr val="FFFFFF"/>
          </a:solidFill>
          <a:ln w="19050">
            <a:solidFill>
              <a:srgbClr val="000000"/>
            </a:solidFill>
            <a:prstDash val="solid"/>
          </a:ln>
        </p:spPr>
      </p:sp>
      <p:sp>
        <p:nvSpPr>
          <p:cNvPr id="4" name="Text 1"/>
          <p:cNvSpPr/>
          <p:nvPr/>
        </p:nvSpPr>
        <p:spPr>
          <a:xfrm>
            <a:off x="-4445" y="62865"/>
            <a:ext cx="4717415" cy="148399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5" name="Text 2"/>
          <p:cNvSpPr/>
          <p:nvPr/>
        </p:nvSpPr>
        <p:spPr>
          <a:xfrm>
            <a:off x="5481955" y="1177290"/>
            <a:ext cx="5952490" cy="767953"/>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China's AI strategy includes a three-step plan targeting a 1 trillion RMB core AI industry and 10 trillion RMB related output by 2030. This ambitious goal aims to position China as a global innovation leader.</a:t>
            </a:r>
            <a:endParaRPr lang="en-US" sz="1600" dirty="0"/>
          </a:p>
        </p:txBody>
      </p:sp>
      <p:sp>
        <p:nvSpPr>
          <p:cNvPr id="6" name="Shape 3"/>
          <p:cNvSpPr/>
          <p:nvPr/>
        </p:nvSpPr>
        <p:spPr>
          <a:xfrm>
            <a:off x="7830185" y="869950"/>
            <a:ext cx="2247900" cy="0"/>
          </a:xfrm>
          <a:prstGeom prst="line">
            <a:avLst/>
          </a:prstGeom>
          <a:noFill/>
          <a:ln w="19050">
            <a:solidFill>
              <a:srgbClr val="000000"/>
            </a:solidFill>
            <a:prstDash val="solid"/>
            <a:headEnd type="none"/>
            <a:tailEnd type="none"/>
          </a:ln>
        </p:spPr>
      </p:sp>
      <p:sp>
        <p:nvSpPr>
          <p:cNvPr id="7" name="Text 4"/>
          <p:cNvSpPr/>
          <p:nvPr/>
        </p:nvSpPr>
        <p:spPr>
          <a:xfrm>
            <a:off x="5467350" y="670560"/>
            <a:ext cx="2348230"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Three-Step Plan</a:t>
            </a:r>
            <a:endParaRPr lang="en-US" sz="1600" dirty="0"/>
          </a:p>
        </p:txBody>
      </p:sp>
      <p:sp>
        <p:nvSpPr>
          <p:cNvPr id="8" name="Text 5"/>
          <p:cNvSpPr/>
          <p:nvPr/>
        </p:nvSpPr>
        <p:spPr>
          <a:xfrm>
            <a:off x="5443220" y="3003550"/>
            <a:ext cx="5952490" cy="767953"/>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To achieve its goals, China is making significant investments, including a $2.1 billion research park. These investments support AI research and development across various sectors.</a:t>
            </a:r>
            <a:endParaRPr lang="en-US" sz="1600" dirty="0"/>
          </a:p>
        </p:txBody>
      </p:sp>
      <p:sp>
        <p:nvSpPr>
          <p:cNvPr id="9" name="Text 6"/>
          <p:cNvSpPr/>
          <p:nvPr/>
        </p:nvSpPr>
        <p:spPr>
          <a:xfrm>
            <a:off x="5481955" y="2499360"/>
            <a:ext cx="2348230"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Massive Investments</a:t>
            </a:r>
            <a:endParaRPr lang="en-US" sz="1600" dirty="0"/>
          </a:p>
        </p:txBody>
      </p:sp>
      <p:sp>
        <p:nvSpPr>
          <p:cNvPr id="10" name="Text 7"/>
          <p:cNvSpPr/>
          <p:nvPr/>
        </p:nvSpPr>
        <p:spPr>
          <a:xfrm>
            <a:off x="5481955" y="4875530"/>
            <a:ext cx="5952490" cy="767953"/>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China's strategy also emphasizes military-civil fusion, leveraging AI for both defense and civilian applications. This approach ensures a comprehensive integration of AI into the national fabric.</a:t>
            </a:r>
            <a:endParaRPr lang="en-US" sz="1600" dirty="0"/>
          </a:p>
        </p:txBody>
      </p:sp>
      <p:sp>
        <p:nvSpPr>
          <p:cNvPr id="11" name="Text 8"/>
          <p:cNvSpPr/>
          <p:nvPr/>
        </p:nvSpPr>
        <p:spPr>
          <a:xfrm>
            <a:off x="5481955" y="4373880"/>
            <a:ext cx="2348230"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Military-Civil Fusion</a:t>
            </a:r>
            <a:endParaRPr lang="en-US" sz="1600" dirty="0"/>
          </a:p>
        </p:txBody>
      </p:sp>
      <p:sp>
        <p:nvSpPr>
          <p:cNvPr id="12" name="Shape 9"/>
          <p:cNvSpPr/>
          <p:nvPr/>
        </p:nvSpPr>
        <p:spPr>
          <a:xfrm>
            <a:off x="7863205" y="2713355"/>
            <a:ext cx="2240280" cy="0"/>
          </a:xfrm>
          <a:prstGeom prst="line">
            <a:avLst/>
          </a:prstGeom>
          <a:noFill/>
          <a:ln w="19050">
            <a:solidFill>
              <a:srgbClr val="000000"/>
            </a:solidFill>
            <a:prstDash val="solid"/>
            <a:headEnd type="none"/>
            <a:tailEnd type="none"/>
          </a:ln>
        </p:spPr>
      </p:sp>
      <p:sp>
        <p:nvSpPr>
          <p:cNvPr id="13" name="Shape 10"/>
          <p:cNvSpPr/>
          <p:nvPr/>
        </p:nvSpPr>
        <p:spPr>
          <a:xfrm>
            <a:off x="7839710" y="4596130"/>
            <a:ext cx="2252980" cy="0"/>
          </a:xfrm>
          <a:prstGeom prst="line">
            <a:avLst/>
          </a:prstGeom>
          <a:noFill/>
          <a:ln w="19050">
            <a:solidFill>
              <a:srgbClr val="000000"/>
            </a:solidFill>
            <a:prstDash val="solid"/>
            <a:headEnd type="none"/>
            <a:tailEnd type="none"/>
          </a:ln>
        </p:spPr>
      </p:sp>
      <p:sp>
        <p:nvSpPr>
          <p:cNvPr id="14" name="Text 11"/>
          <p:cNvSpPr/>
          <p:nvPr/>
        </p:nvSpPr>
        <p:spPr>
          <a:xfrm>
            <a:off x="195580" y="260985"/>
            <a:ext cx="4300220" cy="1287780"/>
          </a:xfrm>
          <a:prstGeom prst="rect">
            <a:avLst/>
          </a:prstGeom>
          <a:noFill/>
          <a:ln/>
        </p:spPr>
        <p:txBody>
          <a:bodyPr wrap="square" lIns="91440" tIns="45720" rIns="91440" bIns="45720" rtlCol="0" anchor="t"/>
          <a:lstStyle/>
          <a:p>
            <a:pPr algn="l" indent="0" marL="0">
              <a:lnSpc>
                <a:spcPct val="120000"/>
              </a:lnSpc>
              <a:buNone/>
            </a:pPr>
            <a:r>
              <a:rPr lang="en-US" sz="3200" dirty="0">
                <a:solidFill>
                  <a:srgbClr val="262626"/>
                </a:solidFill>
                <a:latin typeface="MiSans" pitchFamily="34" charset="0"/>
                <a:ea typeface="MiSans" pitchFamily="34" charset="-122"/>
                <a:cs typeface="MiSans" pitchFamily="34" charset="-120"/>
              </a:rPr>
              <a:t>China’s 2030 Mega-Goal</a:t>
            </a:r>
            <a:endParaRPr lang="en-US" sz="1600" dirty="0"/>
          </a:p>
        </p:txBody>
      </p:sp>
      <p:sp>
        <p:nvSpPr>
          <p:cNvPr id="15" name="Shape 12"/>
          <p:cNvSpPr/>
          <p:nvPr/>
        </p:nvSpPr>
        <p:spPr>
          <a:xfrm>
            <a:off x="4711065" y="46355"/>
            <a:ext cx="0" cy="6831330"/>
          </a:xfrm>
          <a:prstGeom prst="line">
            <a:avLst/>
          </a:prstGeom>
          <a:noFill/>
          <a:ln w="19050">
            <a:solidFill>
              <a:srgbClr val="000000"/>
            </a:solidFill>
            <a:prstDash val="solid"/>
            <a:headEnd type="none"/>
            <a:tailEnd type="none"/>
          </a:ln>
        </p:spPr>
      </p:sp>
      <p:sp>
        <p:nvSpPr>
          <p:cNvPr id="16" name="Shape 13"/>
          <p:cNvSpPr/>
          <p:nvPr/>
        </p:nvSpPr>
        <p:spPr>
          <a:xfrm rot="5400000">
            <a:off x="6036945" y="-6035675"/>
            <a:ext cx="147955" cy="12231370"/>
          </a:xfrm>
          <a:prstGeom prst="rect">
            <a:avLst/>
          </a:prstGeom>
          <a:solidFill>
            <a:srgbClr val="1C1C1C"/>
          </a:solidFill>
          <a:ln/>
        </p:spPr>
      </p:sp>
      <p:sp>
        <p:nvSpPr>
          <p:cNvPr id="17" name="Text 14"/>
          <p:cNvSpPr/>
          <p:nvPr/>
        </p:nvSpPr>
        <p:spPr>
          <a:xfrm rot="5400000">
            <a:off x="6036945" y="-6035675"/>
            <a:ext cx="147955" cy="1223137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8" name="Shape 15"/>
          <p:cNvSpPr/>
          <p:nvPr/>
        </p:nvSpPr>
        <p:spPr>
          <a:xfrm>
            <a:off x="4717415" y="6331585"/>
            <a:ext cx="7508875" cy="532765"/>
          </a:xfrm>
          <a:prstGeom prst="rect">
            <a:avLst/>
          </a:prstGeom>
          <a:solidFill>
            <a:srgbClr val="101010"/>
          </a:solidFill>
          <a:ln/>
        </p:spPr>
      </p:sp>
      <p:sp>
        <p:nvSpPr>
          <p:cNvPr id="19" name="Text 16"/>
          <p:cNvSpPr/>
          <p:nvPr/>
        </p:nvSpPr>
        <p:spPr>
          <a:xfrm>
            <a:off x="4717415" y="6331585"/>
            <a:ext cx="7508875" cy="53276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20" name="Image 1" descr="https://kimi-img.moonshot.cn/pub/slides/slides_tmpl/image/25-08-27-19:57:58-d2nf5hh8bjvh7rlivtr0.png">    </p:cNvPr>
          <p:cNvPicPr>
            <a:picLocks noChangeAspect="1"/>
          </p:cNvPicPr>
          <p:nvPr/>
        </p:nvPicPr>
        <p:blipFill>
          <a:blip r:embed="rId2"/>
          <a:stretch>
            <a:fillRect/>
          </a:stretch>
        </p:blipFill>
        <p:spPr>
          <a:xfrm>
            <a:off x="10485755" y="504190"/>
            <a:ext cx="1164590" cy="731520"/>
          </a:xfrm>
          <a:prstGeom prst="rect">
            <a:avLst/>
          </a:prstGeom>
        </p:spPr>
      </p:pic>
      <p:pic>
        <p:nvPicPr>
          <p:cNvPr id="21" name="Image 2" descr="https://kimi-img.moonshot.cn/pub/slides/slides_tmpl/image/25-08-27-19:57:58-d2nf5hh8bjvh7rlivtqg.png">    </p:cNvPr>
          <p:cNvPicPr>
            <a:picLocks noChangeAspect="1"/>
          </p:cNvPicPr>
          <p:nvPr/>
        </p:nvPicPr>
        <p:blipFill>
          <a:blip r:embed="rId3"/>
          <a:stretch>
            <a:fillRect/>
          </a:stretch>
        </p:blipFill>
        <p:spPr>
          <a:xfrm>
            <a:off x="10485755" y="2350770"/>
            <a:ext cx="1164590" cy="731520"/>
          </a:xfrm>
          <a:prstGeom prst="rect">
            <a:avLst/>
          </a:prstGeom>
        </p:spPr>
      </p:pic>
      <p:pic>
        <p:nvPicPr>
          <p:cNvPr id="22" name="Image 3" descr="https://kimi-img.moonshot.cn/pub/slides/slides_tmpl/image/25-08-27-19:57:58-d2nf5hh8bjvh7rlivtrg.png">    </p:cNvPr>
          <p:cNvPicPr>
            <a:picLocks noChangeAspect="1"/>
          </p:cNvPicPr>
          <p:nvPr/>
        </p:nvPicPr>
        <p:blipFill>
          <a:blip r:embed="rId4"/>
          <a:stretch>
            <a:fillRect/>
          </a:stretch>
        </p:blipFill>
        <p:spPr>
          <a:xfrm>
            <a:off x="10485755" y="4217670"/>
            <a:ext cx="1164590" cy="7315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9525" y="-22860"/>
            <a:ext cx="12195810" cy="6880860"/>
          </a:xfrm>
          <a:prstGeom prst="rect">
            <a:avLst/>
          </a:prstGeom>
          <a:gradFill rotWithShape="1" flip="none">
            <a:gsLst>
              <a:gs pos="0">
                <a:srgbClr val="000000"/>
              </a:gs>
              <a:gs pos="100000">
                <a:srgbClr val="262626"/>
              </a:gs>
            </a:gsLst>
            <a:lin ang="5400000" scaled="1"/>
          </a:gradFill>
          <a:ln/>
        </p:spPr>
      </p:sp>
      <p:sp>
        <p:nvSpPr>
          <p:cNvPr id="3" name="Text 1"/>
          <p:cNvSpPr/>
          <p:nvPr/>
        </p:nvSpPr>
        <p:spPr>
          <a:xfrm>
            <a:off x="-9525" y="-22860"/>
            <a:ext cx="12195810" cy="688086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Shape 2"/>
          <p:cNvSpPr/>
          <p:nvPr/>
        </p:nvSpPr>
        <p:spPr>
          <a:xfrm>
            <a:off x="-10160" y="-21590"/>
            <a:ext cx="12201525" cy="481965"/>
          </a:xfrm>
          <a:prstGeom prst="rect">
            <a:avLst/>
          </a:prstGeom>
          <a:solidFill>
            <a:srgbClr val="FFFFFF"/>
          </a:solidFill>
          <a:ln/>
        </p:spPr>
      </p:sp>
      <p:sp>
        <p:nvSpPr>
          <p:cNvPr id="5" name="Text 3"/>
          <p:cNvSpPr/>
          <p:nvPr/>
        </p:nvSpPr>
        <p:spPr>
          <a:xfrm>
            <a:off x="-10160" y="-21590"/>
            <a:ext cx="12201525" cy="48196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3734435" y="459740"/>
            <a:ext cx="4574540" cy="5824855"/>
          </a:xfrm>
          <a:prstGeom prst="rect">
            <a:avLst/>
          </a:prstGeom>
          <a:solidFill>
            <a:srgbClr val="FFFFFF"/>
          </a:solidFill>
          <a:ln w="19050">
            <a:solidFill>
              <a:srgbClr val="000000"/>
            </a:solidFill>
            <a:prstDash val="solid"/>
          </a:ln>
        </p:spPr>
      </p:sp>
      <p:sp>
        <p:nvSpPr>
          <p:cNvPr id="7" name="Text 5"/>
          <p:cNvSpPr/>
          <p:nvPr/>
        </p:nvSpPr>
        <p:spPr>
          <a:xfrm>
            <a:off x="3734435" y="459740"/>
            <a:ext cx="4574540" cy="58248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Text 6"/>
          <p:cNvSpPr/>
          <p:nvPr/>
        </p:nvSpPr>
        <p:spPr>
          <a:xfrm>
            <a:off x="281305" y="2839720"/>
            <a:ext cx="2877185" cy="1791891"/>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The EU coordinates national AI strategies through the 2021 AI Act and Digital Europe Programme. These initiatives aim to harmonize efforts and promote trustworthy AI across member states.</a:t>
            </a:r>
            <a:endParaRPr lang="en-US" sz="1600" dirty="0"/>
          </a:p>
        </p:txBody>
      </p:sp>
      <p:sp>
        <p:nvSpPr>
          <p:cNvPr id="9" name="Text 7"/>
          <p:cNvSpPr/>
          <p:nvPr/>
        </p:nvSpPr>
        <p:spPr>
          <a:xfrm>
            <a:off x="281305" y="1615440"/>
            <a:ext cx="2976245" cy="808990"/>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AI Act and Digital Europe Programme</a:t>
            </a:r>
            <a:endParaRPr lang="en-US" sz="1600" dirty="0"/>
          </a:p>
        </p:txBody>
      </p:sp>
      <p:sp>
        <p:nvSpPr>
          <p:cNvPr id="10" name="Text 8"/>
          <p:cNvSpPr/>
          <p:nvPr/>
        </p:nvSpPr>
        <p:spPr>
          <a:xfrm>
            <a:off x="8680450" y="2834005"/>
            <a:ext cx="3099435" cy="1535906"/>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The EU targets €20 billion in annual investment for AI. France and Germany lead in public funding and startup accelerators, driving innovation and adoption across the region.</a:t>
            </a:r>
            <a:endParaRPr lang="en-US" sz="1600" dirty="0"/>
          </a:p>
        </p:txBody>
      </p:sp>
      <p:sp>
        <p:nvSpPr>
          <p:cNvPr id="11" name="Text 9"/>
          <p:cNvSpPr/>
          <p:nvPr/>
        </p:nvSpPr>
        <p:spPr>
          <a:xfrm>
            <a:off x="8680450" y="1609725"/>
            <a:ext cx="3221990" cy="808990"/>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Investment and Leadership</a:t>
            </a:r>
            <a:endParaRPr lang="en-US" sz="1600" dirty="0"/>
          </a:p>
        </p:txBody>
      </p:sp>
      <p:sp>
        <p:nvSpPr>
          <p:cNvPr id="12" name="Shape 10"/>
          <p:cNvSpPr/>
          <p:nvPr/>
        </p:nvSpPr>
        <p:spPr>
          <a:xfrm>
            <a:off x="8680450" y="2489835"/>
            <a:ext cx="3286125" cy="0"/>
          </a:xfrm>
          <a:prstGeom prst="line">
            <a:avLst/>
          </a:prstGeom>
          <a:noFill/>
          <a:ln w="3175">
            <a:gradFill rotWithShape="1" flip="none">
              <a:gsLst>
                <a:gs pos="0">
                  <a:srgbClr val="000000"/>
                </a:gs>
                <a:gs pos="53000">
                  <a:srgbClr val="595959"/>
                </a:gs>
                <a:gs pos="100000">
                  <a:srgbClr val="000000"/>
                </a:gs>
              </a:gsLst>
              <a:lin ang="10800000" scaled="1"/>
            </a:gradFill>
            <a:prstDash val="solid"/>
            <a:headEnd type="none"/>
            <a:tailEnd type="none"/>
          </a:ln>
        </p:spPr>
      </p:sp>
      <p:sp>
        <p:nvSpPr>
          <p:cNvPr id="13" name="Shape 11"/>
          <p:cNvSpPr/>
          <p:nvPr/>
        </p:nvSpPr>
        <p:spPr>
          <a:xfrm>
            <a:off x="281305" y="2495550"/>
            <a:ext cx="3099435" cy="7620"/>
          </a:xfrm>
          <a:prstGeom prst="line">
            <a:avLst/>
          </a:prstGeom>
          <a:noFill/>
          <a:ln w="3175">
            <a:gradFill rotWithShape="1" flip="none">
              <a:gsLst>
                <a:gs pos="0">
                  <a:srgbClr val="000000"/>
                </a:gs>
                <a:gs pos="53000">
                  <a:srgbClr val="595959"/>
                </a:gs>
                <a:gs pos="100000">
                  <a:srgbClr val="000000"/>
                </a:gs>
              </a:gsLst>
              <a:lin ang="10800000" scaled="1"/>
            </a:gradFill>
            <a:prstDash val="solid"/>
            <a:headEnd type="none"/>
            <a:tailEnd type="none"/>
          </a:ln>
        </p:spPr>
      </p:sp>
      <p:sp>
        <p:nvSpPr>
          <p:cNvPr id="14" name="Text 12"/>
          <p:cNvSpPr/>
          <p:nvPr/>
        </p:nvSpPr>
        <p:spPr>
          <a:xfrm>
            <a:off x="4490085" y="1544320"/>
            <a:ext cx="3004820" cy="1346200"/>
          </a:xfrm>
          <a:prstGeom prst="rect">
            <a:avLst/>
          </a:prstGeom>
          <a:noFill/>
          <a:ln/>
        </p:spPr>
        <p:txBody>
          <a:bodyPr wrap="square" lIns="91440" tIns="45720" rIns="91440" bIns="45720" rtlCol="0" anchor="t"/>
          <a:lstStyle/>
          <a:p>
            <a:pPr algn="ctr" indent="0" marL="0">
              <a:lnSpc>
                <a:spcPct val="120000"/>
              </a:lnSpc>
              <a:buNone/>
            </a:pPr>
            <a:r>
              <a:rPr lang="en-US" sz="3200" dirty="0">
                <a:solidFill>
                  <a:srgbClr val="000000"/>
                </a:solidFill>
                <a:latin typeface="MiSans" pitchFamily="34" charset="0"/>
                <a:ea typeface="MiSans" pitchFamily="34" charset="-122"/>
                <a:cs typeface="MiSans" pitchFamily="34" charset="-120"/>
              </a:rPr>
              <a:t>EU Coordinated Plans</a:t>
            </a:r>
            <a:endParaRPr lang="en-US" sz="1600" dirty="0"/>
          </a:p>
        </p:txBody>
      </p:sp>
      <p:pic>
        <p:nvPicPr>
          <p:cNvPr id="15" name="Image 0" descr="https://kimi-img.moonshot.cn/pub/slides/slides_tmpl/image/25-08-27-19:57:56-d2nf5h18bjvh7rlivtl0.png">    </p:cNvPr>
          <p:cNvPicPr>
            <a:picLocks noChangeAspect="1"/>
          </p:cNvPicPr>
          <p:nvPr/>
        </p:nvPicPr>
        <p:blipFill>
          <a:blip r:embed="rId1"/>
          <a:srcRect l="0" r="0" t="5611" b="0"/>
          <a:stretch/>
        </p:blipFill>
        <p:spPr>
          <a:xfrm>
            <a:off x="3736340" y="459740"/>
            <a:ext cx="4578350" cy="6398260"/>
          </a:xfrm>
          <a:prstGeom prst="rect">
            <a:avLst/>
          </a:prstGeom>
        </p:spPr>
      </p:pic>
      <p:pic>
        <p:nvPicPr>
          <p:cNvPr id="16" name="Image 1" descr="https://kimi-img.moonshot.cn/pub/slides/slides_tmpl/image/25-08-27-19:57:56-d2nf5h18bjvh7rlivtig.png">    </p:cNvPr>
          <p:cNvPicPr>
            <a:picLocks noChangeAspect="1"/>
          </p:cNvPicPr>
          <p:nvPr/>
        </p:nvPicPr>
        <p:blipFill>
          <a:blip r:embed="rId2"/>
          <a:stretch>
            <a:fillRect/>
          </a:stretch>
        </p:blipFill>
        <p:spPr>
          <a:xfrm>
            <a:off x="281305" y="1218565"/>
            <a:ext cx="585470" cy="396240"/>
          </a:xfrm>
          <a:prstGeom prst="rect">
            <a:avLst/>
          </a:prstGeom>
        </p:spPr>
      </p:pic>
      <p:pic>
        <p:nvPicPr>
          <p:cNvPr id="17" name="Image 2" descr="https://kimi-img.moonshot.cn/pub/slides/slides_tmpl/image/25-08-27-19:57:56-d2nf5h18bjvh7rlivtj0.png">    </p:cNvPr>
          <p:cNvPicPr>
            <a:picLocks noChangeAspect="1"/>
          </p:cNvPicPr>
          <p:nvPr/>
        </p:nvPicPr>
        <p:blipFill>
          <a:blip r:embed="rId3"/>
          <a:stretch>
            <a:fillRect/>
          </a:stretch>
        </p:blipFill>
        <p:spPr>
          <a:xfrm>
            <a:off x="8680450" y="1212850"/>
            <a:ext cx="585470" cy="3962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8-27-19:57:55-d2nf5gp8bjvh7rlivte0.png">    </p:cNvPr>
          <p:cNvPicPr>
            <a:picLocks noChangeAspect="1"/>
          </p:cNvPicPr>
          <p:nvPr/>
        </p:nvPicPr>
        <p:blipFill>
          <a:blip r:embed="rId1"/>
          <a:stretch>
            <a:fillRect/>
          </a:stretch>
        </p:blipFill>
        <p:spPr>
          <a:xfrm>
            <a:off x="0" y="1588"/>
            <a:ext cx="12191365" cy="6869430"/>
          </a:xfrm>
          <a:prstGeom prst="rect">
            <a:avLst/>
          </a:prstGeom>
        </p:spPr>
      </p:pic>
      <p:sp>
        <p:nvSpPr>
          <p:cNvPr id="3" name="Text 0"/>
          <p:cNvSpPr/>
          <p:nvPr/>
        </p:nvSpPr>
        <p:spPr>
          <a:xfrm>
            <a:off x="5304155" y="200660"/>
            <a:ext cx="6145530" cy="1737995"/>
          </a:xfrm>
          <a:prstGeom prst="rect">
            <a:avLst/>
          </a:prstGeom>
          <a:noFill/>
          <a:ln/>
        </p:spPr>
        <p:txBody>
          <a:bodyPr wrap="square" lIns="91440" tIns="45720" rIns="91440" bIns="45720" rtlCol="0" anchor="ctr"/>
          <a:lstStyle/>
          <a:p>
            <a:pPr algn="r" indent="0" marL="0">
              <a:lnSpc>
                <a:spcPct val="120000"/>
              </a:lnSpc>
              <a:buNone/>
            </a:pPr>
            <a:r>
              <a:rPr lang="en-US" sz="4800" dirty="0">
                <a:solidFill>
                  <a:srgbClr val="000000"/>
                </a:solidFill>
                <a:latin typeface="MiSans" pitchFamily="34" charset="0"/>
                <a:ea typeface="MiSans" pitchFamily="34" charset="-122"/>
                <a:cs typeface="MiSans" pitchFamily="34" charset="-120"/>
              </a:rPr>
              <a:t>Emerging Markets Leap</a:t>
            </a:r>
            <a:endParaRPr lang="en-US" sz="1600" dirty="0"/>
          </a:p>
        </p:txBody>
      </p:sp>
      <p:sp>
        <p:nvSpPr>
          <p:cNvPr id="4" name="Text 1"/>
          <p:cNvSpPr/>
          <p:nvPr/>
        </p:nvSpPr>
        <p:spPr>
          <a:xfrm>
            <a:off x="5760720" y="4352290"/>
            <a:ext cx="2680970" cy="514350"/>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Inclusive Digital Futures</a:t>
            </a:r>
            <a:endParaRPr lang="en-US" sz="1600" dirty="0"/>
          </a:p>
        </p:txBody>
      </p:sp>
      <p:sp>
        <p:nvSpPr>
          <p:cNvPr id="5" name="Text 2"/>
          <p:cNvSpPr/>
          <p:nvPr/>
        </p:nvSpPr>
        <p:spPr>
          <a:xfrm>
            <a:off x="5760720" y="5146040"/>
            <a:ext cx="5664200" cy="925195"/>
          </a:xfrm>
          <a:prstGeom prst="rect">
            <a:avLst/>
          </a:prstGeom>
          <a:noFill/>
          <a:ln/>
        </p:spPr>
        <p:txBody>
          <a:bodyPr wrap="square" lIns="91440" tIns="45720" rIns="91440" bIns="45720" rtlCol="0" anchor="t"/>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Emerging markets like India, Brazil, and Tunisia are focusing on inclusive digital futures. They emphasize frugal innovation and South-South cooperation to leverage AI for social impact and equitable development.</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16510"/>
            <a:ext cx="12195810" cy="6880860"/>
          </a:xfrm>
          <a:prstGeom prst="rect">
            <a:avLst/>
          </a:prstGeom>
          <a:gradFill rotWithShape="1" flip="none">
            <a:gsLst>
              <a:gs pos="0">
                <a:srgbClr val="F6F8FD"/>
              </a:gs>
              <a:gs pos="100000">
                <a:srgbClr val="BEBEBE"/>
              </a:gs>
            </a:gsLst>
            <a:lin ang="5400000" scaled="1"/>
          </a:gradFill>
          <a:ln/>
        </p:spPr>
      </p:sp>
      <p:sp>
        <p:nvSpPr>
          <p:cNvPr id="3" name="Text 1"/>
          <p:cNvSpPr/>
          <p:nvPr/>
        </p:nvSpPr>
        <p:spPr>
          <a:xfrm>
            <a:off x="0" y="-16510"/>
            <a:ext cx="12195810" cy="688086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4" name="Image 0" descr="https://kimi-img.moonshot.cn/pub/slides/slides_tmpl/image/25-08-27-19:57:52-d2nf5g18bjvh7rlivt90.png">    </p:cNvPr>
          <p:cNvPicPr>
            <a:picLocks noChangeAspect="1"/>
          </p:cNvPicPr>
          <p:nvPr/>
        </p:nvPicPr>
        <p:blipFill>
          <a:blip r:embed="rId1"/>
          <a:srcRect l="20534" r="0" t="0" b="0"/>
          <a:stretch/>
        </p:blipFill>
        <p:spPr>
          <a:xfrm>
            <a:off x="1087120" y="-23495"/>
            <a:ext cx="3194685" cy="6858000"/>
          </a:xfrm>
          <a:prstGeom prst="rect">
            <a:avLst/>
          </a:prstGeom>
        </p:spPr>
      </p:pic>
      <p:sp>
        <p:nvSpPr>
          <p:cNvPr id="5" name="Shape 2"/>
          <p:cNvSpPr/>
          <p:nvPr/>
        </p:nvSpPr>
        <p:spPr>
          <a:xfrm>
            <a:off x="5438775" y="-23495"/>
            <a:ext cx="6750685" cy="6881495"/>
          </a:xfrm>
          <a:prstGeom prst="rect">
            <a:avLst/>
          </a:prstGeom>
          <a:solidFill>
            <a:srgbClr val="000000"/>
          </a:solidFill>
          <a:ln/>
        </p:spPr>
      </p:sp>
      <p:sp>
        <p:nvSpPr>
          <p:cNvPr id="6" name="Text 3"/>
          <p:cNvSpPr/>
          <p:nvPr/>
        </p:nvSpPr>
        <p:spPr>
          <a:xfrm>
            <a:off x="5438775" y="-23495"/>
            <a:ext cx="6750685" cy="688149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Text 4"/>
          <p:cNvSpPr/>
          <p:nvPr/>
        </p:nvSpPr>
        <p:spPr>
          <a:xfrm>
            <a:off x="6524625" y="4012565"/>
            <a:ext cx="4441825" cy="1381760"/>
          </a:xfrm>
          <a:prstGeom prst="rect">
            <a:avLst/>
          </a:prstGeom>
          <a:noFill/>
          <a:ln/>
        </p:spPr>
        <p:txBody>
          <a:bodyPr wrap="square" lIns="91440" tIns="45720" rIns="91440" bIns="45720" rtlCol="0" anchor="t"/>
          <a:lstStyle/>
          <a:p>
            <a:pPr algn="ctr" indent="0" marL="0">
              <a:lnSpc>
                <a:spcPct val="120000"/>
              </a:lnSpc>
              <a:buNone/>
            </a:pPr>
            <a:r>
              <a:rPr lang="en-US" sz="3200" dirty="0">
                <a:solidFill>
                  <a:srgbClr val="FFFFFF"/>
                </a:solidFill>
                <a:latin typeface="MiSans" pitchFamily="34" charset="0"/>
                <a:ea typeface="MiSans" pitchFamily="34" charset="-122"/>
                <a:cs typeface="MiSans" pitchFamily="34" charset="-120"/>
              </a:rPr>
              <a:t>Funding &amp; Metrics</a:t>
            </a:r>
            <a:endParaRPr lang="en-US" sz="1600" dirty="0"/>
          </a:p>
        </p:txBody>
      </p:sp>
      <p:sp>
        <p:nvSpPr>
          <p:cNvPr id="8" name="Text 5"/>
          <p:cNvSpPr/>
          <p:nvPr/>
        </p:nvSpPr>
        <p:spPr>
          <a:xfrm>
            <a:off x="7765415" y="1823085"/>
            <a:ext cx="1781810" cy="1330960"/>
          </a:xfrm>
          <a:prstGeom prst="rect">
            <a:avLst/>
          </a:prstGeom>
          <a:noFill/>
          <a:ln/>
        </p:spPr>
        <p:txBody>
          <a:bodyPr wrap="square" lIns="91440" tIns="45720" rIns="91440" bIns="45720" rtlCol="0" anchor="t"/>
          <a:lstStyle/>
          <a:p>
            <a:pPr algn="l" indent="0" marL="0">
              <a:lnSpc>
                <a:spcPct val="100000"/>
              </a:lnSpc>
              <a:buNone/>
            </a:pPr>
            <a:r>
              <a:rPr lang="en-US" sz="9600" dirty="0">
                <a:solidFill>
                  <a:srgbClr val="FFFFFF"/>
                </a:solidFill>
                <a:latin typeface="MiSans" pitchFamily="34" charset="0"/>
                <a:ea typeface="MiSans" pitchFamily="34" charset="-122"/>
                <a:cs typeface="MiSans" pitchFamily="34" charset="-120"/>
              </a:rPr>
              <a:t>04</a:t>
            </a:r>
            <a:endParaRPr lang="en-US" sz="1600" dirty="0"/>
          </a:p>
        </p:txBody>
      </p:sp>
      <p:pic>
        <p:nvPicPr>
          <p:cNvPr id="9" name="Image 1" descr="https://kimi-img.moonshot.cn/pub/slides/slides_tmpl/image/25-08-27-19:57:52-d2nf5g18bjvh7rlivtag.png">    </p:cNvPr>
          <p:cNvPicPr>
            <a:picLocks noChangeAspect="1"/>
          </p:cNvPicPr>
          <p:nvPr/>
        </p:nvPicPr>
        <p:blipFill>
          <a:blip r:embed="rId2"/>
          <a:stretch>
            <a:fillRect/>
          </a:stretch>
        </p:blipFill>
        <p:spPr>
          <a:xfrm>
            <a:off x="1328420" y="2077085"/>
            <a:ext cx="2712720" cy="2670175"/>
          </a:xfrm>
          <a:prstGeom prst="rect">
            <a:avLst/>
          </a:prstGeom>
        </p:spPr>
      </p:pic>
      <p:pic>
        <p:nvPicPr>
          <p:cNvPr id="10" name="Image 2" descr="https://kimi-img.moonshot.cn/pub/slides/slides_tmpl/image/25-08-27-19:57:52-d2nf5g18bjvh7rlivt9g.png">    </p:cNvPr>
          <p:cNvPicPr>
            <a:picLocks noChangeAspect="1"/>
          </p:cNvPicPr>
          <p:nvPr/>
        </p:nvPicPr>
        <p:blipFill>
          <a:blip r:embed="rId3"/>
          <a:stretch>
            <a:fillRect/>
          </a:stretch>
        </p:blipFill>
        <p:spPr>
          <a:xfrm>
            <a:off x="9546590" y="2077085"/>
            <a:ext cx="920750" cy="3352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14605" y="-22860"/>
            <a:ext cx="12195810" cy="6880860"/>
          </a:xfrm>
          <a:prstGeom prst="rect">
            <a:avLst/>
          </a:prstGeom>
          <a:gradFill rotWithShape="1" flip="none">
            <a:gsLst>
              <a:gs pos="0">
                <a:srgbClr val="000000"/>
              </a:gs>
              <a:gs pos="100000">
                <a:srgbClr val="000000"/>
              </a:gs>
            </a:gsLst>
            <a:lin ang="0" scaled="1"/>
          </a:gradFill>
          <a:ln/>
        </p:spPr>
      </p:sp>
      <p:sp>
        <p:nvSpPr>
          <p:cNvPr id="3" name="Text 1"/>
          <p:cNvSpPr/>
          <p:nvPr/>
        </p:nvSpPr>
        <p:spPr>
          <a:xfrm>
            <a:off x="-14605" y="-22860"/>
            <a:ext cx="12195810" cy="688086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Shape 2"/>
          <p:cNvSpPr/>
          <p:nvPr/>
        </p:nvSpPr>
        <p:spPr>
          <a:xfrm>
            <a:off x="-14605" y="-22225"/>
            <a:ext cx="12197080" cy="1624330"/>
          </a:xfrm>
          <a:prstGeom prst="rect">
            <a:avLst/>
          </a:prstGeom>
          <a:solidFill>
            <a:srgbClr val="FFFFFF"/>
          </a:solidFill>
          <a:ln w="19050">
            <a:solidFill>
              <a:srgbClr val="FFFFFF">
                <a:alpha val="23922"/>
              </a:srgbClr>
            </a:solidFill>
            <a:prstDash val="solid"/>
          </a:ln>
        </p:spPr>
      </p:sp>
      <p:sp>
        <p:nvSpPr>
          <p:cNvPr id="5" name="Text 3"/>
          <p:cNvSpPr/>
          <p:nvPr/>
        </p:nvSpPr>
        <p:spPr>
          <a:xfrm>
            <a:off x="-14605" y="-22225"/>
            <a:ext cx="12197080" cy="162433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4532630" y="1615440"/>
            <a:ext cx="7649845" cy="5241925"/>
          </a:xfrm>
          <a:prstGeom prst="rect">
            <a:avLst/>
          </a:prstGeom>
          <a:solidFill>
            <a:srgbClr val="FFFFFF"/>
          </a:solidFill>
          <a:ln w="19050">
            <a:solidFill>
              <a:srgbClr val="FFFFFF">
                <a:alpha val="23922"/>
              </a:srgbClr>
            </a:solidFill>
            <a:prstDash val="solid"/>
          </a:ln>
        </p:spPr>
      </p:sp>
      <p:sp>
        <p:nvSpPr>
          <p:cNvPr id="7" name="Text 5"/>
          <p:cNvSpPr/>
          <p:nvPr/>
        </p:nvSpPr>
        <p:spPr>
          <a:xfrm>
            <a:off x="4532630" y="1615440"/>
            <a:ext cx="7649845" cy="52419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Text 6"/>
          <p:cNvSpPr/>
          <p:nvPr/>
        </p:nvSpPr>
        <p:spPr>
          <a:xfrm>
            <a:off x="5463540" y="3544570"/>
            <a:ext cx="2850515" cy="2451735"/>
          </a:xfrm>
          <a:prstGeom prst="rect">
            <a:avLst/>
          </a:prstGeom>
          <a:noFill/>
          <a:ln/>
        </p:spPr>
        <p:txBody>
          <a:bodyPr wrap="square" lIns="91440" tIns="45720" rIns="91440" bIns="45720" rtlCol="0" anchor="t"/>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Public investments in AI range from Canada's CAD 125 million over five years to South Korea's KRW 2.2 trillion and Germany's €3 billion. These allocations reflect the varying priorities and capabilities of different nations.</a:t>
            </a:r>
            <a:endParaRPr lang="en-US" sz="1600" dirty="0"/>
          </a:p>
        </p:txBody>
      </p:sp>
      <p:sp>
        <p:nvSpPr>
          <p:cNvPr id="9" name="Text 7"/>
          <p:cNvSpPr/>
          <p:nvPr/>
        </p:nvSpPr>
        <p:spPr>
          <a:xfrm>
            <a:off x="9055735" y="3544570"/>
            <a:ext cx="2850515" cy="2451735"/>
          </a:xfrm>
          <a:prstGeom prst="rect">
            <a:avLst/>
          </a:prstGeom>
          <a:noFill/>
          <a:ln/>
        </p:spPr>
        <p:txBody>
          <a:bodyPr wrap="square" lIns="91440" tIns="45720" rIns="91440" bIns="45720" rtlCol="0" anchor="t"/>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Smaller EU member states like Denmark and Estonia leverage EU cohesion funds to finance their AI initiatives. This approach maximizes the impact of limited national resources.</a:t>
            </a:r>
            <a:endParaRPr lang="en-US" sz="1600" dirty="0"/>
          </a:p>
        </p:txBody>
      </p:sp>
      <p:sp>
        <p:nvSpPr>
          <p:cNvPr id="10" name="Text 8"/>
          <p:cNvSpPr/>
          <p:nvPr/>
        </p:nvSpPr>
        <p:spPr>
          <a:xfrm>
            <a:off x="5463540" y="2771775"/>
            <a:ext cx="2205355" cy="702310"/>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Range of Investments</a:t>
            </a:r>
            <a:endParaRPr lang="en-US" sz="1600" dirty="0"/>
          </a:p>
        </p:txBody>
      </p:sp>
      <p:sp>
        <p:nvSpPr>
          <p:cNvPr id="11" name="Text 9"/>
          <p:cNvSpPr/>
          <p:nvPr/>
        </p:nvSpPr>
        <p:spPr>
          <a:xfrm>
            <a:off x="9055735" y="2771775"/>
            <a:ext cx="2205355" cy="702310"/>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Leveraging EU Funds</a:t>
            </a:r>
            <a:endParaRPr lang="en-US" sz="1600" dirty="0"/>
          </a:p>
        </p:txBody>
      </p:sp>
      <p:sp>
        <p:nvSpPr>
          <p:cNvPr id="12" name="Text 10"/>
          <p:cNvSpPr/>
          <p:nvPr/>
        </p:nvSpPr>
        <p:spPr>
          <a:xfrm>
            <a:off x="552450" y="394970"/>
            <a:ext cx="8476615" cy="661035"/>
          </a:xfrm>
          <a:prstGeom prst="rect">
            <a:avLst/>
          </a:prstGeom>
          <a:noFill/>
          <a:ln/>
        </p:spPr>
        <p:txBody>
          <a:bodyPr wrap="square" lIns="91440" tIns="45720" rIns="91440" bIns="45720" rtlCol="0" anchor="t"/>
          <a:lstStyle/>
          <a:p>
            <a:pPr algn="l" indent="0" marL="0">
              <a:lnSpc>
                <a:spcPct val="120000"/>
              </a:lnSpc>
              <a:buNone/>
            </a:pPr>
            <a:r>
              <a:rPr lang="en-US" sz="3200" dirty="0">
                <a:solidFill>
                  <a:srgbClr val="000000"/>
                </a:solidFill>
                <a:latin typeface="MiSans" pitchFamily="34" charset="0"/>
                <a:ea typeface="MiSans" pitchFamily="34" charset="-122"/>
                <a:cs typeface="MiSans" pitchFamily="34" charset="-120"/>
              </a:rPr>
              <a:t>Comparing Public Investments</a:t>
            </a:r>
            <a:endParaRPr lang="en-US" sz="1600" dirty="0"/>
          </a:p>
        </p:txBody>
      </p:sp>
      <p:sp>
        <p:nvSpPr>
          <p:cNvPr id="13" name="Shape 11"/>
          <p:cNvSpPr/>
          <p:nvPr/>
        </p:nvSpPr>
        <p:spPr>
          <a:xfrm>
            <a:off x="-14605" y="1386205"/>
            <a:ext cx="12207240" cy="217170"/>
          </a:xfrm>
          <a:prstGeom prst="rect">
            <a:avLst/>
          </a:prstGeom>
          <a:solidFill>
            <a:srgbClr val="000000"/>
          </a:solidFill>
          <a:ln/>
        </p:spPr>
      </p:sp>
      <p:sp>
        <p:nvSpPr>
          <p:cNvPr id="14" name="Text 12"/>
          <p:cNvSpPr/>
          <p:nvPr/>
        </p:nvSpPr>
        <p:spPr>
          <a:xfrm>
            <a:off x="-14605" y="1386205"/>
            <a:ext cx="12207240" cy="21717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5" name="Shape 13"/>
          <p:cNvSpPr/>
          <p:nvPr/>
        </p:nvSpPr>
        <p:spPr>
          <a:xfrm>
            <a:off x="11025505" y="1433830"/>
            <a:ext cx="98740" cy="98425"/>
          </a:xfrm>
          <a:prstGeom prst="ellipse">
            <a:avLst/>
          </a:prstGeom>
          <a:solidFill>
            <a:srgbClr val="FFFFFF"/>
          </a:solidFill>
          <a:ln/>
        </p:spPr>
      </p:sp>
      <p:sp>
        <p:nvSpPr>
          <p:cNvPr id="16" name="Text 14"/>
          <p:cNvSpPr/>
          <p:nvPr/>
        </p:nvSpPr>
        <p:spPr>
          <a:xfrm>
            <a:off x="11025505" y="1433830"/>
            <a:ext cx="98740" cy="984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7" name="Shape 15"/>
          <p:cNvSpPr/>
          <p:nvPr/>
        </p:nvSpPr>
        <p:spPr>
          <a:xfrm>
            <a:off x="11184415" y="1433830"/>
            <a:ext cx="98740" cy="98425"/>
          </a:xfrm>
          <a:prstGeom prst="ellipse">
            <a:avLst/>
          </a:prstGeom>
          <a:solidFill>
            <a:srgbClr val="FFFFFF"/>
          </a:solidFill>
          <a:ln/>
        </p:spPr>
      </p:sp>
      <p:sp>
        <p:nvSpPr>
          <p:cNvPr id="18" name="Text 16"/>
          <p:cNvSpPr/>
          <p:nvPr/>
        </p:nvSpPr>
        <p:spPr>
          <a:xfrm>
            <a:off x="11184415" y="1433830"/>
            <a:ext cx="98740" cy="984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9" name="Shape 17"/>
          <p:cNvSpPr/>
          <p:nvPr/>
        </p:nvSpPr>
        <p:spPr>
          <a:xfrm>
            <a:off x="11343325" y="1433830"/>
            <a:ext cx="98740" cy="98425"/>
          </a:xfrm>
          <a:prstGeom prst="ellipse">
            <a:avLst/>
          </a:prstGeom>
          <a:solidFill>
            <a:srgbClr val="FFFFFF"/>
          </a:solidFill>
          <a:ln/>
        </p:spPr>
      </p:sp>
      <p:sp>
        <p:nvSpPr>
          <p:cNvPr id="20" name="Text 18"/>
          <p:cNvSpPr/>
          <p:nvPr/>
        </p:nvSpPr>
        <p:spPr>
          <a:xfrm>
            <a:off x="11343325" y="1433830"/>
            <a:ext cx="98740" cy="9842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21" name="Image 0" descr="https://kimi-img.moonshot.cn/pub/slides/slides_tmpl/image/25-08-27-19:57:55-d2nf5gp8bjvh7rlivth0.png">    </p:cNvPr>
          <p:cNvPicPr>
            <a:picLocks noChangeAspect="1"/>
          </p:cNvPicPr>
          <p:nvPr/>
        </p:nvPicPr>
        <p:blipFill>
          <a:blip r:embed="rId1"/>
          <a:stretch>
            <a:fillRect/>
          </a:stretch>
        </p:blipFill>
        <p:spPr>
          <a:xfrm>
            <a:off x="-14605" y="1602105"/>
            <a:ext cx="4547870" cy="5010785"/>
          </a:xfrm>
          <a:prstGeom prst="rect">
            <a:avLst/>
          </a:prstGeom>
        </p:spPr>
      </p:pic>
      <p:pic>
        <p:nvPicPr>
          <p:cNvPr id="22" name="Image 1" descr="https://kimi-img.moonshot.cn/pub/slides/slides_tmpl/image/25-08-27-19:57:55-d2nf5gp8bjvh7rlivtf0.png">    </p:cNvPr>
          <p:cNvPicPr>
            <a:picLocks noChangeAspect="1"/>
          </p:cNvPicPr>
          <p:nvPr/>
        </p:nvPicPr>
        <p:blipFill>
          <a:blip r:embed="rId2"/>
          <a:srcRect l="0" r="0" t="11374" b="0"/>
          <a:stretch/>
        </p:blipFill>
        <p:spPr>
          <a:xfrm>
            <a:off x="4658360" y="2928620"/>
            <a:ext cx="1426210" cy="3112135"/>
          </a:xfrm>
          <a:prstGeom prst="rect">
            <a:avLst/>
          </a:prstGeom>
        </p:spPr>
      </p:pic>
      <p:pic>
        <p:nvPicPr>
          <p:cNvPr id="23" name="Image 2" descr="https://kimi-img.moonshot.cn/pub/slides/slides_tmpl/image/25-08-27-19:57:55-d2nf5gp8bjvh7rlivtg0.png">    </p:cNvPr>
          <p:cNvPicPr>
            <a:picLocks noChangeAspect="1"/>
          </p:cNvPicPr>
          <p:nvPr/>
        </p:nvPicPr>
        <p:blipFill>
          <a:blip r:embed="rId3"/>
          <a:srcRect l="0" r="0" t="11374" b="0"/>
          <a:stretch/>
        </p:blipFill>
        <p:spPr>
          <a:xfrm>
            <a:off x="8202295" y="2928620"/>
            <a:ext cx="1463040" cy="31121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9525" y="-22860"/>
            <a:ext cx="12195810" cy="6880860"/>
          </a:xfrm>
          <a:prstGeom prst="rect">
            <a:avLst/>
          </a:prstGeom>
          <a:gradFill rotWithShape="1" flip="none">
            <a:gsLst>
              <a:gs pos="0">
                <a:srgbClr val="000000"/>
              </a:gs>
              <a:gs pos="100000">
                <a:srgbClr val="000000"/>
              </a:gs>
            </a:gsLst>
            <a:lin ang="600000" scaled="1"/>
          </a:gradFill>
          <a:ln/>
        </p:spPr>
      </p:sp>
      <p:sp>
        <p:nvSpPr>
          <p:cNvPr id="3" name="Text 1"/>
          <p:cNvSpPr/>
          <p:nvPr/>
        </p:nvSpPr>
        <p:spPr>
          <a:xfrm>
            <a:off x="-9525" y="-22860"/>
            <a:ext cx="12195810" cy="688086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4" name="Image 0" descr="https://kimi-img.moonshot.cn/pub/slides/slides_tmpl/image/25-08-27-19:57:58-d2nf5hh8bjvh7rlivtp0.png">    </p:cNvPr>
          <p:cNvPicPr>
            <a:picLocks noChangeAspect="1"/>
          </p:cNvPicPr>
          <p:nvPr/>
        </p:nvPicPr>
        <p:blipFill>
          <a:blip r:embed="rId1"/>
          <a:stretch>
            <a:fillRect/>
          </a:stretch>
        </p:blipFill>
        <p:spPr>
          <a:xfrm>
            <a:off x="3028950" y="-37465"/>
            <a:ext cx="3060065" cy="6964680"/>
          </a:xfrm>
          <a:prstGeom prst="rect">
            <a:avLst/>
          </a:prstGeom>
        </p:spPr>
      </p:pic>
      <p:sp>
        <p:nvSpPr>
          <p:cNvPr id="5" name="Shape 2"/>
          <p:cNvSpPr/>
          <p:nvPr/>
        </p:nvSpPr>
        <p:spPr>
          <a:xfrm rot="10800000">
            <a:off x="12190095" y="635"/>
            <a:ext cx="0" cy="6864985"/>
          </a:xfrm>
          <a:prstGeom prst="line">
            <a:avLst/>
          </a:prstGeom>
          <a:noFill/>
          <a:ln w="19050">
            <a:gradFill rotWithShape="1" flip="none">
              <a:gsLst>
                <a:gs pos="0">
                  <a:srgbClr val="404040"/>
                </a:gs>
                <a:gs pos="83000">
                  <a:srgbClr val="000000"/>
                </a:gs>
                <a:gs pos="100000">
                  <a:srgbClr val="000000"/>
                </a:gs>
              </a:gsLst>
              <a:lin ang="5340000" scaled="1"/>
            </a:gradFill>
            <a:prstDash val="solid"/>
            <a:headEnd type="none"/>
            <a:tailEnd type="none"/>
          </a:ln>
        </p:spPr>
      </p:sp>
      <p:sp>
        <p:nvSpPr>
          <p:cNvPr id="6" name="Shape 3"/>
          <p:cNvSpPr/>
          <p:nvPr/>
        </p:nvSpPr>
        <p:spPr>
          <a:xfrm rot="10800000">
            <a:off x="9142730" y="635"/>
            <a:ext cx="0" cy="6864985"/>
          </a:xfrm>
          <a:prstGeom prst="line">
            <a:avLst/>
          </a:prstGeom>
          <a:noFill/>
          <a:ln w="19050">
            <a:gradFill rotWithShape="1" flip="none">
              <a:gsLst>
                <a:gs pos="0">
                  <a:srgbClr val="404040"/>
                </a:gs>
                <a:gs pos="83000">
                  <a:srgbClr val="000000"/>
                </a:gs>
                <a:gs pos="100000">
                  <a:srgbClr val="000000"/>
                </a:gs>
              </a:gsLst>
              <a:lin ang="5340000" scaled="1"/>
            </a:gradFill>
            <a:prstDash val="solid"/>
            <a:headEnd type="none"/>
            <a:tailEnd type="none"/>
          </a:ln>
        </p:spPr>
      </p:sp>
      <p:sp>
        <p:nvSpPr>
          <p:cNvPr id="7" name="Shape 4"/>
          <p:cNvSpPr/>
          <p:nvPr/>
        </p:nvSpPr>
        <p:spPr>
          <a:xfrm rot="10800000">
            <a:off x="-635" y="635"/>
            <a:ext cx="0" cy="6864985"/>
          </a:xfrm>
          <a:prstGeom prst="line">
            <a:avLst/>
          </a:prstGeom>
          <a:noFill/>
          <a:ln w="19050">
            <a:gradFill rotWithShape="1" flip="none">
              <a:gsLst>
                <a:gs pos="0">
                  <a:srgbClr val="404040"/>
                </a:gs>
                <a:gs pos="83000">
                  <a:srgbClr val="000000"/>
                </a:gs>
                <a:gs pos="100000">
                  <a:srgbClr val="000000"/>
                </a:gs>
              </a:gsLst>
              <a:lin ang="5340000" scaled="1"/>
            </a:gradFill>
            <a:prstDash val="solid"/>
            <a:headEnd type="none"/>
            <a:tailEnd type="none"/>
          </a:ln>
        </p:spPr>
      </p:sp>
      <p:sp>
        <p:nvSpPr>
          <p:cNvPr id="8" name="Shape 5"/>
          <p:cNvSpPr/>
          <p:nvPr/>
        </p:nvSpPr>
        <p:spPr>
          <a:xfrm>
            <a:off x="-5080" y="421640"/>
            <a:ext cx="12207240" cy="666750"/>
          </a:xfrm>
          <a:prstGeom prst="rect">
            <a:avLst/>
          </a:prstGeom>
          <a:solidFill>
            <a:srgbClr val="FFFFFF"/>
          </a:solidFill>
          <a:ln w="15875">
            <a:solidFill>
              <a:srgbClr val="000000">
                <a:alpha val="23922"/>
              </a:srgbClr>
            </a:solidFill>
            <a:prstDash val="solid"/>
          </a:ln>
        </p:spPr>
      </p:sp>
      <p:sp>
        <p:nvSpPr>
          <p:cNvPr id="9" name="Text 6"/>
          <p:cNvSpPr/>
          <p:nvPr/>
        </p:nvSpPr>
        <p:spPr>
          <a:xfrm>
            <a:off x="-5080" y="421640"/>
            <a:ext cx="12207240" cy="66675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Text 7"/>
          <p:cNvSpPr/>
          <p:nvPr/>
        </p:nvSpPr>
        <p:spPr>
          <a:xfrm>
            <a:off x="419100" y="421640"/>
            <a:ext cx="8288020" cy="666750"/>
          </a:xfrm>
          <a:prstGeom prst="rect">
            <a:avLst/>
          </a:prstGeom>
          <a:noFill/>
          <a:ln/>
        </p:spPr>
        <p:txBody>
          <a:bodyPr wrap="square" lIns="91440" tIns="45720" rIns="91440" bIns="45720" rtlCol="0" anchor="t"/>
          <a:lstStyle/>
          <a:p>
            <a:pPr algn="l" indent="0" marL="0">
              <a:lnSpc>
                <a:spcPct val="120000"/>
              </a:lnSpc>
              <a:buNone/>
            </a:pPr>
            <a:r>
              <a:rPr lang="en-US" sz="3200" dirty="0">
                <a:solidFill>
                  <a:srgbClr val="000000"/>
                </a:solidFill>
                <a:latin typeface="MiSans" pitchFamily="34" charset="0"/>
                <a:ea typeface="MiSans" pitchFamily="34" charset="-122"/>
                <a:cs typeface="MiSans" pitchFamily="34" charset="-120"/>
              </a:rPr>
              <a:t>KPIs &amp; Monitoring Tools</a:t>
            </a:r>
            <a:endParaRPr lang="en-US" sz="1600" dirty="0"/>
          </a:p>
        </p:txBody>
      </p:sp>
      <p:sp>
        <p:nvSpPr>
          <p:cNvPr id="11" name="Shape 8"/>
          <p:cNvSpPr/>
          <p:nvPr/>
        </p:nvSpPr>
        <p:spPr>
          <a:xfrm>
            <a:off x="6096000" y="426085"/>
            <a:ext cx="6109335" cy="666750"/>
          </a:xfrm>
          <a:prstGeom prst="rect">
            <a:avLst/>
          </a:prstGeom>
          <a:solidFill>
            <a:srgbClr val="B3C4BE"/>
          </a:solidFill>
          <a:ln/>
        </p:spPr>
      </p:sp>
      <p:sp>
        <p:nvSpPr>
          <p:cNvPr id="12" name="Text 9"/>
          <p:cNvSpPr/>
          <p:nvPr/>
        </p:nvSpPr>
        <p:spPr>
          <a:xfrm>
            <a:off x="6096000" y="426085"/>
            <a:ext cx="6109335" cy="66675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13" name="Image 1" descr="https://kimi-img.moonshot.cn/pub/slides/slides_tmpl/image/25-08-27-19:57:57-d2nf5h98bjvh7rlivtng.png">    </p:cNvPr>
          <p:cNvPicPr>
            <a:picLocks noChangeAspect="1"/>
          </p:cNvPicPr>
          <p:nvPr/>
        </p:nvPicPr>
        <p:blipFill>
          <a:blip r:embed="rId2"/>
          <a:stretch>
            <a:fillRect/>
          </a:stretch>
        </p:blipFill>
        <p:spPr>
          <a:xfrm>
            <a:off x="836930" y="426085"/>
            <a:ext cx="1005840" cy="3517265"/>
          </a:xfrm>
          <a:prstGeom prst="rect">
            <a:avLst/>
          </a:prstGeom>
        </p:spPr>
      </p:pic>
      <p:pic>
        <p:nvPicPr>
          <p:cNvPr id="14" name="Image 2" descr="https://kimi-img.moonshot.cn/pub/slides/slides_tmpl/image/25-08-27-19:57:58-d2nf5hh8bjvh7rlivtog.png">    </p:cNvPr>
          <p:cNvPicPr>
            <a:picLocks noChangeAspect="1"/>
          </p:cNvPicPr>
          <p:nvPr/>
        </p:nvPicPr>
        <p:blipFill>
          <a:blip r:embed="rId3"/>
          <a:stretch>
            <a:fillRect/>
          </a:stretch>
        </p:blipFill>
        <p:spPr>
          <a:xfrm>
            <a:off x="6864350" y="421640"/>
            <a:ext cx="1371600" cy="3517265"/>
          </a:xfrm>
          <a:prstGeom prst="rect">
            <a:avLst/>
          </a:prstGeom>
        </p:spPr>
      </p:pic>
      <p:pic>
        <p:nvPicPr>
          <p:cNvPr id="15" name="Image 3" descr="https://kimi-img.moonshot.cn/pub/slides/slides_tmpl/image/25-08-27-19:57:58-d2nf5hh8bjvh7rlivtpg.png">    </p:cNvPr>
          <p:cNvPicPr>
            <a:picLocks noChangeAspect="1"/>
          </p:cNvPicPr>
          <p:nvPr/>
        </p:nvPicPr>
        <p:blipFill>
          <a:blip r:embed="rId4"/>
          <a:stretch>
            <a:fillRect/>
          </a:stretch>
        </p:blipFill>
        <p:spPr>
          <a:xfrm>
            <a:off x="9883140" y="421640"/>
            <a:ext cx="1566545" cy="3517265"/>
          </a:xfrm>
          <a:prstGeom prst="rect">
            <a:avLst/>
          </a:prstGeom>
        </p:spPr>
      </p:pic>
      <p:sp>
        <p:nvSpPr>
          <p:cNvPr id="16" name="Text 10"/>
          <p:cNvSpPr/>
          <p:nvPr/>
        </p:nvSpPr>
        <p:spPr>
          <a:xfrm>
            <a:off x="256540" y="3643630"/>
            <a:ext cx="2545080" cy="2047875"/>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Governments track KPIs such as startups created, patents filed, AI specialists graduated, and sector productivity gains. These metrics help assess the effectiveness of AI strategies.</a:t>
            </a:r>
            <a:endParaRPr lang="en-US" sz="1600" dirty="0"/>
          </a:p>
        </p:txBody>
      </p:sp>
      <p:sp>
        <p:nvSpPr>
          <p:cNvPr id="17" name="Text 11"/>
          <p:cNvSpPr/>
          <p:nvPr/>
        </p:nvSpPr>
        <p:spPr>
          <a:xfrm>
            <a:off x="247015" y="2915285"/>
            <a:ext cx="2747645"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Key Performance Indicators</a:t>
            </a:r>
            <a:endParaRPr lang="en-US" sz="1600" dirty="0"/>
          </a:p>
        </p:txBody>
      </p:sp>
      <p:sp>
        <p:nvSpPr>
          <p:cNvPr id="18" name="Text 12"/>
          <p:cNvSpPr/>
          <p:nvPr/>
        </p:nvSpPr>
        <p:spPr>
          <a:xfrm>
            <a:off x="6336665" y="3643630"/>
            <a:ext cx="2545080" cy="1791891"/>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Ethics compliance audits are conducted to ensure that AI systems adhere to established ethical guidelines. This helps build trust and accountability in AI applications.</a:t>
            </a:r>
            <a:endParaRPr lang="en-US" sz="1600" dirty="0"/>
          </a:p>
        </p:txBody>
      </p:sp>
      <p:sp>
        <p:nvSpPr>
          <p:cNvPr id="19" name="Text 13"/>
          <p:cNvSpPr/>
          <p:nvPr/>
        </p:nvSpPr>
        <p:spPr>
          <a:xfrm>
            <a:off x="6327140" y="2915285"/>
            <a:ext cx="2747645"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Ethics Compliance Audits</a:t>
            </a:r>
            <a:endParaRPr lang="en-US" sz="1600" dirty="0"/>
          </a:p>
        </p:txBody>
      </p:sp>
      <p:sp>
        <p:nvSpPr>
          <p:cNvPr id="20" name="Text 14"/>
          <p:cNvSpPr/>
          <p:nvPr/>
        </p:nvSpPr>
        <p:spPr>
          <a:xfrm>
            <a:off x="9378315" y="3643630"/>
            <a:ext cx="2545080" cy="1791891"/>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Open dashboards like AI.gov and EU AI Watch provide transparency and enable benchmarking. These tools allow stakeholders to monitor progress and make data-driven decisions.</a:t>
            </a:r>
            <a:endParaRPr lang="en-US" sz="1600" dirty="0"/>
          </a:p>
        </p:txBody>
      </p:sp>
      <p:sp>
        <p:nvSpPr>
          <p:cNvPr id="21" name="Text 15"/>
          <p:cNvSpPr/>
          <p:nvPr/>
        </p:nvSpPr>
        <p:spPr>
          <a:xfrm>
            <a:off x="9378315" y="2795756"/>
            <a:ext cx="2747645"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Open Dashboards</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16510"/>
            <a:ext cx="12195810" cy="6880860"/>
          </a:xfrm>
          <a:prstGeom prst="rect">
            <a:avLst/>
          </a:prstGeom>
          <a:gradFill rotWithShape="1" flip="none">
            <a:gsLst>
              <a:gs pos="0">
                <a:srgbClr val="F6F8FD"/>
              </a:gs>
              <a:gs pos="100000">
                <a:srgbClr val="BEBEBE"/>
              </a:gs>
            </a:gsLst>
            <a:lin ang="5400000" scaled="1"/>
          </a:gradFill>
          <a:ln/>
        </p:spPr>
      </p:sp>
      <p:sp>
        <p:nvSpPr>
          <p:cNvPr id="3" name="Text 1"/>
          <p:cNvSpPr/>
          <p:nvPr/>
        </p:nvSpPr>
        <p:spPr>
          <a:xfrm>
            <a:off x="0" y="-16510"/>
            <a:ext cx="12195810" cy="688086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4" name="Image 0" descr="https://kimi-img.moonshot.cn/pub/slides/slides_tmpl/image/25-08-27-19:57:52-d2nf5g18bjvh7rlivt90.png">    </p:cNvPr>
          <p:cNvPicPr>
            <a:picLocks noChangeAspect="1"/>
          </p:cNvPicPr>
          <p:nvPr/>
        </p:nvPicPr>
        <p:blipFill>
          <a:blip r:embed="rId1"/>
          <a:srcRect l="20534" r="0" t="0" b="0"/>
          <a:stretch/>
        </p:blipFill>
        <p:spPr>
          <a:xfrm>
            <a:off x="1087120" y="-23495"/>
            <a:ext cx="3194685" cy="6858000"/>
          </a:xfrm>
          <a:prstGeom prst="rect">
            <a:avLst/>
          </a:prstGeom>
        </p:spPr>
      </p:pic>
      <p:sp>
        <p:nvSpPr>
          <p:cNvPr id="5" name="Shape 2"/>
          <p:cNvSpPr/>
          <p:nvPr/>
        </p:nvSpPr>
        <p:spPr>
          <a:xfrm>
            <a:off x="5438775" y="-23495"/>
            <a:ext cx="6750685" cy="6881495"/>
          </a:xfrm>
          <a:prstGeom prst="rect">
            <a:avLst/>
          </a:prstGeom>
          <a:solidFill>
            <a:srgbClr val="000000"/>
          </a:solidFill>
          <a:ln/>
        </p:spPr>
      </p:sp>
      <p:sp>
        <p:nvSpPr>
          <p:cNvPr id="6" name="Text 3"/>
          <p:cNvSpPr/>
          <p:nvPr/>
        </p:nvSpPr>
        <p:spPr>
          <a:xfrm>
            <a:off x="5438775" y="-23495"/>
            <a:ext cx="6750685" cy="688149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Text 4"/>
          <p:cNvSpPr/>
          <p:nvPr/>
        </p:nvSpPr>
        <p:spPr>
          <a:xfrm>
            <a:off x="6524625" y="4012565"/>
            <a:ext cx="4441825" cy="1381760"/>
          </a:xfrm>
          <a:prstGeom prst="rect">
            <a:avLst/>
          </a:prstGeom>
          <a:noFill/>
          <a:ln/>
        </p:spPr>
        <p:txBody>
          <a:bodyPr wrap="square" lIns="91440" tIns="45720" rIns="91440" bIns="45720" rtlCol="0" anchor="t"/>
          <a:lstStyle/>
          <a:p>
            <a:pPr algn="ctr" indent="0" marL="0">
              <a:lnSpc>
                <a:spcPct val="120000"/>
              </a:lnSpc>
              <a:buNone/>
            </a:pPr>
            <a:r>
              <a:rPr lang="en-US" sz="3200" dirty="0">
                <a:solidFill>
                  <a:srgbClr val="FFFFFF"/>
                </a:solidFill>
                <a:latin typeface="MiSans" pitchFamily="34" charset="0"/>
                <a:ea typeface="MiSans" pitchFamily="34" charset="-122"/>
                <a:cs typeface="MiSans" pitchFamily="34" charset="-120"/>
              </a:rPr>
              <a:t>Future Outlook</a:t>
            </a:r>
            <a:endParaRPr lang="en-US" sz="1600" dirty="0"/>
          </a:p>
        </p:txBody>
      </p:sp>
      <p:sp>
        <p:nvSpPr>
          <p:cNvPr id="8" name="Text 5"/>
          <p:cNvSpPr/>
          <p:nvPr/>
        </p:nvSpPr>
        <p:spPr>
          <a:xfrm>
            <a:off x="7765415" y="1823085"/>
            <a:ext cx="1781810" cy="1330960"/>
          </a:xfrm>
          <a:prstGeom prst="rect">
            <a:avLst/>
          </a:prstGeom>
          <a:noFill/>
          <a:ln/>
        </p:spPr>
        <p:txBody>
          <a:bodyPr wrap="square" lIns="91440" tIns="45720" rIns="91440" bIns="45720" rtlCol="0" anchor="t"/>
          <a:lstStyle/>
          <a:p>
            <a:pPr algn="l" indent="0" marL="0">
              <a:lnSpc>
                <a:spcPct val="100000"/>
              </a:lnSpc>
              <a:buNone/>
            </a:pPr>
            <a:r>
              <a:rPr lang="en-US" sz="9600" dirty="0">
                <a:solidFill>
                  <a:srgbClr val="FFFFFF"/>
                </a:solidFill>
                <a:latin typeface="MiSans" pitchFamily="34" charset="0"/>
                <a:ea typeface="MiSans" pitchFamily="34" charset="-122"/>
                <a:cs typeface="MiSans" pitchFamily="34" charset="-120"/>
              </a:rPr>
              <a:t>05</a:t>
            </a:r>
            <a:endParaRPr lang="en-US" sz="1600" dirty="0"/>
          </a:p>
        </p:txBody>
      </p:sp>
      <p:pic>
        <p:nvPicPr>
          <p:cNvPr id="9" name="Image 1" descr="https://kimi-img.moonshot.cn/pub/slides/slides_tmpl/image/25-08-27-19:57:52-d2nf5g18bjvh7rlivtag.png">    </p:cNvPr>
          <p:cNvPicPr>
            <a:picLocks noChangeAspect="1"/>
          </p:cNvPicPr>
          <p:nvPr/>
        </p:nvPicPr>
        <p:blipFill>
          <a:blip r:embed="rId2"/>
          <a:stretch>
            <a:fillRect/>
          </a:stretch>
        </p:blipFill>
        <p:spPr>
          <a:xfrm>
            <a:off x="1328420" y="2077085"/>
            <a:ext cx="2712720" cy="2670175"/>
          </a:xfrm>
          <a:prstGeom prst="rect">
            <a:avLst/>
          </a:prstGeom>
        </p:spPr>
      </p:pic>
      <p:pic>
        <p:nvPicPr>
          <p:cNvPr id="10" name="Image 2" descr="https://kimi-img.moonshot.cn/pub/slides/slides_tmpl/image/25-08-27-19:57:52-d2nf5g18bjvh7rlivt9g.png">    </p:cNvPr>
          <p:cNvPicPr>
            <a:picLocks noChangeAspect="1"/>
          </p:cNvPicPr>
          <p:nvPr/>
        </p:nvPicPr>
        <p:blipFill>
          <a:blip r:embed="rId3"/>
          <a:stretch>
            <a:fillRect/>
          </a:stretch>
        </p:blipFill>
        <p:spPr>
          <a:xfrm>
            <a:off x="9546590" y="2077085"/>
            <a:ext cx="920750" cy="3352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35" y="478790"/>
            <a:ext cx="8496935" cy="1640840"/>
          </a:xfrm>
          <a:prstGeom prst="rect">
            <a:avLst/>
          </a:prstGeom>
          <a:solidFill>
            <a:srgbClr val="101010"/>
          </a:solidFill>
          <a:ln/>
        </p:spPr>
      </p:sp>
      <p:sp>
        <p:nvSpPr>
          <p:cNvPr id="3" name="Text 1"/>
          <p:cNvSpPr/>
          <p:nvPr/>
        </p:nvSpPr>
        <p:spPr>
          <a:xfrm>
            <a:off x="-635" y="478790"/>
            <a:ext cx="8496935" cy="164084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Shape 2"/>
          <p:cNvSpPr/>
          <p:nvPr/>
        </p:nvSpPr>
        <p:spPr>
          <a:xfrm>
            <a:off x="0" y="478790"/>
            <a:ext cx="12212955" cy="5715"/>
          </a:xfrm>
          <a:prstGeom prst="line">
            <a:avLst/>
          </a:prstGeom>
          <a:noFill/>
          <a:ln w="19050">
            <a:solidFill>
              <a:srgbClr val="808080"/>
            </a:solidFill>
            <a:prstDash val="solid"/>
            <a:headEnd type="none"/>
            <a:tailEnd type="none"/>
          </a:ln>
        </p:spPr>
      </p:sp>
      <p:sp>
        <p:nvSpPr>
          <p:cNvPr id="5" name="Shape 3"/>
          <p:cNvSpPr/>
          <p:nvPr/>
        </p:nvSpPr>
        <p:spPr>
          <a:xfrm>
            <a:off x="8495665" y="5216525"/>
            <a:ext cx="3696970" cy="1640840"/>
          </a:xfrm>
          <a:prstGeom prst="rect">
            <a:avLst/>
          </a:prstGeom>
          <a:solidFill>
            <a:srgbClr val="101010"/>
          </a:solidFill>
          <a:ln/>
        </p:spPr>
      </p:sp>
      <p:sp>
        <p:nvSpPr>
          <p:cNvPr id="6" name="Text 4"/>
          <p:cNvSpPr/>
          <p:nvPr/>
        </p:nvSpPr>
        <p:spPr>
          <a:xfrm>
            <a:off x="8495665" y="5216525"/>
            <a:ext cx="3696970" cy="164084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Text 5"/>
          <p:cNvSpPr/>
          <p:nvPr/>
        </p:nvSpPr>
        <p:spPr>
          <a:xfrm>
            <a:off x="262890" y="1195705"/>
            <a:ext cx="8233410" cy="898525"/>
          </a:xfrm>
          <a:prstGeom prst="rect">
            <a:avLst/>
          </a:prstGeom>
          <a:noFill/>
          <a:ln/>
        </p:spPr>
        <p:txBody>
          <a:bodyPr wrap="square" lIns="91440" tIns="45720" rIns="91440" bIns="45720" rtlCol="0" anchor="t"/>
          <a:lstStyle/>
          <a:p>
            <a:pPr algn="l" indent="0" marL="0">
              <a:lnSpc>
                <a:spcPct val="120000"/>
              </a:lnSpc>
              <a:buNone/>
            </a:pPr>
            <a:r>
              <a:rPr lang="en-US" sz="3200" dirty="0">
                <a:solidFill>
                  <a:srgbClr val="FFFFFF"/>
                </a:solidFill>
                <a:latin typeface="MiSans" pitchFamily="34" charset="0"/>
                <a:ea typeface="MiSans" pitchFamily="34" charset="-122"/>
                <a:cs typeface="MiSans" pitchFamily="34" charset="-120"/>
              </a:rPr>
              <a:t>Convergence &amp; Divergence</a:t>
            </a:r>
            <a:endParaRPr lang="en-US" sz="1600" dirty="0"/>
          </a:p>
        </p:txBody>
      </p:sp>
      <p:sp>
        <p:nvSpPr>
          <p:cNvPr id="8" name="Text 6"/>
          <p:cNvSpPr/>
          <p:nvPr/>
        </p:nvSpPr>
        <p:spPr>
          <a:xfrm>
            <a:off x="4965065" y="3709670"/>
            <a:ext cx="3119120" cy="1535906"/>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There is an increasing trend towards harmonization of ethical standards and data-sharing formats through international bodies like ISO and GPAI. This promotes global cooperation in AI development.</a:t>
            </a:r>
            <a:endParaRPr lang="en-US" sz="1600" dirty="0"/>
          </a:p>
        </p:txBody>
      </p:sp>
      <p:sp>
        <p:nvSpPr>
          <p:cNvPr id="9" name="Text 7"/>
          <p:cNvSpPr/>
          <p:nvPr/>
        </p:nvSpPr>
        <p:spPr>
          <a:xfrm>
            <a:off x="4965065" y="2735580"/>
            <a:ext cx="3367405"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Harmonization of Standards</a:t>
            </a:r>
            <a:endParaRPr lang="en-US" sz="1600" dirty="0"/>
          </a:p>
        </p:txBody>
      </p:sp>
      <p:sp>
        <p:nvSpPr>
          <p:cNvPr id="10" name="Text 8"/>
          <p:cNvSpPr/>
          <p:nvPr/>
        </p:nvSpPr>
        <p:spPr>
          <a:xfrm>
            <a:off x="8747760" y="1995805"/>
            <a:ext cx="3118485" cy="1791891"/>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Despite harmonization efforts, divergence in data sovereignty, export controls, and subsidy races is expected. Nations will tailor their AI strategies to align with their unique political, economic, and social contexts.</a:t>
            </a:r>
            <a:endParaRPr lang="en-US" sz="1600" dirty="0"/>
          </a:p>
        </p:txBody>
      </p:sp>
      <p:sp>
        <p:nvSpPr>
          <p:cNvPr id="11" name="Text 9"/>
          <p:cNvSpPr/>
          <p:nvPr/>
        </p:nvSpPr>
        <p:spPr>
          <a:xfrm>
            <a:off x="8747760" y="1021715"/>
            <a:ext cx="3366770"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Divergence in Policies</a:t>
            </a:r>
            <a:endParaRPr lang="en-US" sz="1600" dirty="0"/>
          </a:p>
        </p:txBody>
      </p:sp>
      <p:sp>
        <p:nvSpPr>
          <p:cNvPr id="12" name="Shape 10"/>
          <p:cNvSpPr/>
          <p:nvPr/>
        </p:nvSpPr>
        <p:spPr>
          <a:xfrm>
            <a:off x="8495665" y="5220970"/>
            <a:ext cx="690880" cy="1641475"/>
          </a:xfrm>
          <a:prstGeom prst="rect">
            <a:avLst/>
          </a:prstGeom>
          <a:solidFill>
            <a:srgbClr val="A6A6A6"/>
          </a:solidFill>
          <a:ln/>
        </p:spPr>
      </p:sp>
      <p:sp>
        <p:nvSpPr>
          <p:cNvPr id="13" name="Text 11"/>
          <p:cNvSpPr/>
          <p:nvPr/>
        </p:nvSpPr>
        <p:spPr>
          <a:xfrm>
            <a:off x="8495665" y="5220970"/>
            <a:ext cx="690880" cy="164147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Shape 12"/>
          <p:cNvSpPr/>
          <p:nvPr/>
        </p:nvSpPr>
        <p:spPr>
          <a:xfrm>
            <a:off x="7316470" y="489585"/>
            <a:ext cx="1179830" cy="1629410"/>
          </a:xfrm>
          <a:prstGeom prst="rect">
            <a:avLst/>
          </a:prstGeom>
          <a:solidFill>
            <a:srgbClr val="D9D9D9"/>
          </a:solidFill>
          <a:ln/>
        </p:spPr>
      </p:sp>
      <p:sp>
        <p:nvSpPr>
          <p:cNvPr id="15" name="Text 13"/>
          <p:cNvSpPr/>
          <p:nvPr/>
        </p:nvSpPr>
        <p:spPr>
          <a:xfrm>
            <a:off x="7316470" y="489585"/>
            <a:ext cx="1179830" cy="162941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6" name="Shape 14"/>
          <p:cNvSpPr/>
          <p:nvPr/>
        </p:nvSpPr>
        <p:spPr>
          <a:xfrm>
            <a:off x="8495665" y="484505"/>
            <a:ext cx="0" cy="6389370"/>
          </a:xfrm>
          <a:prstGeom prst="line">
            <a:avLst/>
          </a:prstGeom>
          <a:noFill/>
          <a:ln w="19050">
            <a:solidFill>
              <a:srgbClr val="808080"/>
            </a:solidFill>
            <a:prstDash val="solid"/>
            <a:headEnd type="none"/>
            <a:tailEnd type="none"/>
          </a:ln>
        </p:spPr>
      </p:sp>
      <p:pic>
        <p:nvPicPr>
          <p:cNvPr id="17" name="Image 0" descr="https://kimi-img.moonshot.cn/pub/slides/slides_tmpl/image/25-08-27-19:57:58-d2nf5hh8bjvh7rlivtq0.png">    </p:cNvPr>
          <p:cNvPicPr>
            <a:picLocks noChangeAspect="1"/>
          </p:cNvPicPr>
          <p:nvPr/>
        </p:nvPicPr>
        <p:blipFill>
          <a:blip r:embed="rId1"/>
          <a:stretch>
            <a:fillRect/>
          </a:stretch>
        </p:blipFill>
        <p:spPr>
          <a:xfrm>
            <a:off x="-635" y="2111375"/>
            <a:ext cx="4779010" cy="47612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8294370" y="0"/>
            <a:ext cx="3897630" cy="1323975"/>
          </a:xfrm>
          <a:prstGeom prst="rect">
            <a:avLst/>
          </a:prstGeom>
          <a:solidFill>
            <a:srgbClr val="000000"/>
          </a:solidFill>
          <a:ln/>
        </p:spPr>
      </p:sp>
      <p:sp>
        <p:nvSpPr>
          <p:cNvPr id="3" name="Text 1"/>
          <p:cNvSpPr/>
          <p:nvPr/>
        </p:nvSpPr>
        <p:spPr>
          <a:xfrm>
            <a:off x="8294370" y="0"/>
            <a:ext cx="3897630" cy="132397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Shape 2"/>
          <p:cNvSpPr/>
          <p:nvPr/>
        </p:nvSpPr>
        <p:spPr>
          <a:xfrm>
            <a:off x="-9525" y="-18415"/>
            <a:ext cx="8302625" cy="6877050"/>
          </a:xfrm>
          <a:prstGeom prst="rect">
            <a:avLst/>
          </a:prstGeom>
          <a:solidFill>
            <a:srgbClr val="FFFFFF"/>
          </a:solidFill>
          <a:ln w="19050">
            <a:solidFill>
              <a:srgbClr val="000000"/>
            </a:solidFill>
            <a:prstDash val="solid"/>
          </a:ln>
        </p:spPr>
      </p:sp>
      <p:sp>
        <p:nvSpPr>
          <p:cNvPr id="5" name="Text 3"/>
          <p:cNvSpPr/>
          <p:nvPr/>
        </p:nvSpPr>
        <p:spPr>
          <a:xfrm>
            <a:off x="-9525" y="-18415"/>
            <a:ext cx="8302625" cy="687705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Text 4"/>
          <p:cNvSpPr/>
          <p:nvPr/>
        </p:nvSpPr>
        <p:spPr>
          <a:xfrm>
            <a:off x="628650" y="258445"/>
            <a:ext cx="4588510" cy="706120"/>
          </a:xfrm>
          <a:prstGeom prst="rect">
            <a:avLst/>
          </a:prstGeom>
          <a:noFill/>
          <a:ln/>
        </p:spPr>
        <p:txBody>
          <a:bodyPr wrap="square" lIns="91440" tIns="45720" rIns="91440" bIns="45720" rtlCol="0" anchor="t"/>
          <a:lstStyle/>
          <a:p>
            <a:pPr algn="l" indent="0" marL="0">
              <a:lnSpc>
                <a:spcPct val="120000"/>
              </a:lnSpc>
              <a:buNone/>
            </a:pPr>
            <a:r>
              <a:rPr lang="en-US" sz="3200" dirty="0">
                <a:solidFill>
                  <a:srgbClr val="000000"/>
                </a:solidFill>
                <a:latin typeface="MiSans" pitchFamily="34" charset="0"/>
                <a:ea typeface="MiSans" pitchFamily="34" charset="-122"/>
                <a:cs typeface="MiSans" pitchFamily="34" charset="-120"/>
              </a:rPr>
              <a:t>Lessons for Stakeholders</a:t>
            </a:r>
            <a:endParaRPr lang="en-US" sz="1600" dirty="0"/>
          </a:p>
        </p:txBody>
      </p:sp>
      <p:sp>
        <p:nvSpPr>
          <p:cNvPr id="7" name="Text 5"/>
          <p:cNvSpPr/>
          <p:nvPr/>
        </p:nvSpPr>
        <p:spPr>
          <a:xfrm>
            <a:off x="649605" y="2360930"/>
            <a:ext cx="3331845" cy="1279922"/>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Policymakers should balance ambitious goals with flexibility to adapt to evolving AI landscapes. This ensures that strategies remain relevant and effective over time.</a:t>
            </a:r>
            <a:endParaRPr lang="en-US" sz="1600" dirty="0"/>
          </a:p>
        </p:txBody>
      </p:sp>
      <p:sp>
        <p:nvSpPr>
          <p:cNvPr id="8" name="Text 6"/>
          <p:cNvSpPr/>
          <p:nvPr/>
        </p:nvSpPr>
        <p:spPr>
          <a:xfrm>
            <a:off x="4430395" y="2360930"/>
            <a:ext cx="3331845" cy="1279922"/>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Investing in talent is crucial before infrastructure. By prioritizing talent development, nations can build a strong foundation for AI innovation and application.</a:t>
            </a:r>
            <a:endParaRPr lang="en-US" sz="1600" dirty="0"/>
          </a:p>
        </p:txBody>
      </p:sp>
      <p:sp>
        <p:nvSpPr>
          <p:cNvPr id="9" name="Text 7"/>
          <p:cNvSpPr/>
          <p:nvPr/>
        </p:nvSpPr>
        <p:spPr>
          <a:xfrm>
            <a:off x="4430395" y="4766310"/>
            <a:ext cx="3331845" cy="1279922"/>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Academia should prioritize interdisciplinary research and open datasets. This approach promotes innovation and contributes to the global commons in AI development.</a:t>
            </a:r>
            <a:endParaRPr lang="en-US" sz="1600" dirty="0"/>
          </a:p>
        </p:txBody>
      </p:sp>
      <p:sp>
        <p:nvSpPr>
          <p:cNvPr id="10" name="Text 8"/>
          <p:cNvSpPr/>
          <p:nvPr/>
        </p:nvSpPr>
        <p:spPr>
          <a:xfrm>
            <a:off x="649605" y="4799330"/>
            <a:ext cx="3331845" cy="1279922"/>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Engaging civic society in AI strategy development ensures that ethical considerations and public concerns are addressed. This fosters trust and acceptance of AI technologies.</a:t>
            </a:r>
            <a:endParaRPr lang="en-US" sz="1600" dirty="0"/>
          </a:p>
        </p:txBody>
      </p:sp>
      <p:sp>
        <p:nvSpPr>
          <p:cNvPr id="11" name="Text 9"/>
          <p:cNvSpPr/>
          <p:nvPr/>
        </p:nvSpPr>
        <p:spPr>
          <a:xfrm>
            <a:off x="1598930" y="1818640"/>
            <a:ext cx="2342515" cy="571500"/>
          </a:xfrm>
          <a:prstGeom prst="rect">
            <a:avLst/>
          </a:prstGeom>
          <a:noFill/>
          <a:ln/>
        </p:spPr>
        <p:txBody>
          <a:bodyPr wrap="square" lIns="91440" tIns="45720" rIns="91440" bIns="45720" rtlCol="0" anchor="ctr"/>
          <a:lstStyle/>
          <a:p>
            <a:pPr algn="r" indent="0" marL="0">
              <a:lnSpc>
                <a:spcPct val="120000"/>
              </a:lnSpc>
              <a:buNone/>
            </a:pPr>
            <a:r>
              <a:rPr lang="en-US" sz="1800" b="1" dirty="0">
                <a:solidFill>
                  <a:srgbClr val="000000"/>
                </a:solidFill>
                <a:latin typeface="MiSans" pitchFamily="34" charset="0"/>
                <a:ea typeface="MiSans" pitchFamily="34" charset="-122"/>
                <a:cs typeface="MiSans" pitchFamily="34" charset="-120"/>
              </a:rPr>
              <a:t>Balancing Ambition and Flexibility</a:t>
            </a:r>
            <a:endParaRPr lang="en-US" sz="1600" dirty="0"/>
          </a:p>
        </p:txBody>
      </p:sp>
      <p:sp>
        <p:nvSpPr>
          <p:cNvPr id="12" name="Shape 10"/>
          <p:cNvSpPr/>
          <p:nvPr/>
        </p:nvSpPr>
        <p:spPr>
          <a:xfrm>
            <a:off x="-9525" y="1984375"/>
            <a:ext cx="1012190" cy="244475"/>
          </a:xfrm>
          <a:prstGeom prst="rect">
            <a:avLst/>
          </a:prstGeom>
          <a:solidFill>
            <a:srgbClr val="000000"/>
          </a:solidFill>
          <a:ln/>
        </p:spPr>
      </p:sp>
      <p:sp>
        <p:nvSpPr>
          <p:cNvPr id="13" name="Text 11"/>
          <p:cNvSpPr/>
          <p:nvPr/>
        </p:nvSpPr>
        <p:spPr>
          <a:xfrm>
            <a:off x="-9525" y="1984375"/>
            <a:ext cx="1012190" cy="24447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Text 12"/>
          <p:cNvSpPr/>
          <p:nvPr/>
        </p:nvSpPr>
        <p:spPr>
          <a:xfrm>
            <a:off x="4427855" y="1818640"/>
            <a:ext cx="2342515" cy="571500"/>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Funding Talent</a:t>
            </a:r>
            <a:endParaRPr lang="en-US" sz="1600" dirty="0"/>
          </a:p>
        </p:txBody>
      </p:sp>
      <p:sp>
        <p:nvSpPr>
          <p:cNvPr id="15" name="Shape 13"/>
          <p:cNvSpPr/>
          <p:nvPr/>
        </p:nvSpPr>
        <p:spPr>
          <a:xfrm>
            <a:off x="7256780" y="1984375"/>
            <a:ext cx="1037590" cy="244475"/>
          </a:xfrm>
          <a:prstGeom prst="rect">
            <a:avLst/>
          </a:prstGeom>
          <a:solidFill>
            <a:srgbClr val="000000"/>
          </a:solidFill>
          <a:ln/>
        </p:spPr>
      </p:sp>
      <p:sp>
        <p:nvSpPr>
          <p:cNvPr id="16" name="Text 14"/>
          <p:cNvSpPr/>
          <p:nvPr/>
        </p:nvSpPr>
        <p:spPr>
          <a:xfrm>
            <a:off x="7256780" y="1984375"/>
            <a:ext cx="1037590" cy="24447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7" name="Text 15"/>
          <p:cNvSpPr/>
          <p:nvPr/>
        </p:nvSpPr>
        <p:spPr>
          <a:xfrm>
            <a:off x="4427855" y="4243070"/>
            <a:ext cx="2342515" cy="571500"/>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Interdisciplinary Research</a:t>
            </a:r>
            <a:endParaRPr lang="en-US" sz="1600" dirty="0"/>
          </a:p>
        </p:txBody>
      </p:sp>
      <p:sp>
        <p:nvSpPr>
          <p:cNvPr id="18" name="Shape 16"/>
          <p:cNvSpPr/>
          <p:nvPr/>
        </p:nvSpPr>
        <p:spPr>
          <a:xfrm>
            <a:off x="7256780" y="4408805"/>
            <a:ext cx="1037590" cy="244475"/>
          </a:xfrm>
          <a:prstGeom prst="rect">
            <a:avLst/>
          </a:prstGeom>
          <a:solidFill>
            <a:srgbClr val="000000"/>
          </a:solidFill>
          <a:ln/>
        </p:spPr>
      </p:sp>
      <p:sp>
        <p:nvSpPr>
          <p:cNvPr id="19" name="Text 17"/>
          <p:cNvSpPr/>
          <p:nvPr/>
        </p:nvSpPr>
        <p:spPr>
          <a:xfrm>
            <a:off x="7256780" y="4408805"/>
            <a:ext cx="1037590" cy="24447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0" name="Text 18"/>
          <p:cNvSpPr/>
          <p:nvPr/>
        </p:nvSpPr>
        <p:spPr>
          <a:xfrm>
            <a:off x="1598930" y="4275455"/>
            <a:ext cx="2342515" cy="571500"/>
          </a:xfrm>
          <a:prstGeom prst="rect">
            <a:avLst/>
          </a:prstGeom>
          <a:noFill/>
          <a:ln/>
        </p:spPr>
        <p:txBody>
          <a:bodyPr wrap="square" lIns="91440" tIns="45720" rIns="91440" bIns="45720" rtlCol="0" anchor="ctr"/>
          <a:lstStyle/>
          <a:p>
            <a:pPr algn="r" indent="0" marL="0">
              <a:lnSpc>
                <a:spcPct val="120000"/>
              </a:lnSpc>
              <a:buNone/>
            </a:pPr>
            <a:r>
              <a:rPr lang="en-US" sz="1800" b="1" dirty="0">
                <a:solidFill>
                  <a:srgbClr val="000000"/>
                </a:solidFill>
                <a:latin typeface="MiSans" pitchFamily="34" charset="0"/>
                <a:ea typeface="MiSans" pitchFamily="34" charset="-122"/>
                <a:cs typeface="MiSans" pitchFamily="34" charset="-120"/>
              </a:rPr>
              <a:t>Engaging Civic Society</a:t>
            </a:r>
            <a:endParaRPr lang="en-US" sz="1600" dirty="0"/>
          </a:p>
        </p:txBody>
      </p:sp>
      <p:sp>
        <p:nvSpPr>
          <p:cNvPr id="21" name="Shape 19"/>
          <p:cNvSpPr/>
          <p:nvPr/>
        </p:nvSpPr>
        <p:spPr>
          <a:xfrm>
            <a:off x="-9525" y="4441190"/>
            <a:ext cx="1012190" cy="244475"/>
          </a:xfrm>
          <a:prstGeom prst="rect">
            <a:avLst/>
          </a:prstGeom>
          <a:solidFill>
            <a:srgbClr val="000000"/>
          </a:solidFill>
          <a:ln/>
        </p:spPr>
      </p:sp>
      <p:sp>
        <p:nvSpPr>
          <p:cNvPr id="22" name="Text 20"/>
          <p:cNvSpPr/>
          <p:nvPr/>
        </p:nvSpPr>
        <p:spPr>
          <a:xfrm>
            <a:off x="-9525" y="4441190"/>
            <a:ext cx="1012190" cy="24447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3" name="Shape 21"/>
          <p:cNvSpPr/>
          <p:nvPr/>
        </p:nvSpPr>
        <p:spPr>
          <a:xfrm>
            <a:off x="3981450" y="4002405"/>
            <a:ext cx="259715" cy="259715"/>
          </a:xfrm>
          <a:prstGeom prst="mathPlus">
            <a:avLst>
              <a:gd name="adj1" fmla="val 0"/>
            </a:avLst>
          </a:prstGeom>
          <a:solidFill>
            <a:srgbClr val="FFFFFF"/>
          </a:solidFill>
          <a:ln w="19050">
            <a:solidFill>
              <a:srgbClr val="404040"/>
            </a:solidFill>
            <a:prstDash val="solid"/>
          </a:ln>
        </p:spPr>
      </p:sp>
      <p:sp>
        <p:nvSpPr>
          <p:cNvPr id="24" name="Text 22"/>
          <p:cNvSpPr/>
          <p:nvPr/>
        </p:nvSpPr>
        <p:spPr>
          <a:xfrm>
            <a:off x="3981450" y="4002405"/>
            <a:ext cx="259715" cy="2597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5" name="Shape 23"/>
          <p:cNvSpPr/>
          <p:nvPr/>
        </p:nvSpPr>
        <p:spPr>
          <a:xfrm>
            <a:off x="12127230" y="-23495"/>
            <a:ext cx="76200" cy="6881495"/>
          </a:xfrm>
          <a:prstGeom prst="rect">
            <a:avLst/>
          </a:prstGeom>
          <a:gradFill rotWithShape="1" flip="none">
            <a:gsLst>
              <a:gs pos="0">
                <a:srgbClr val="000000"/>
              </a:gs>
              <a:gs pos="95000">
                <a:srgbClr val="262626"/>
              </a:gs>
              <a:gs pos="100000">
                <a:srgbClr val="262626"/>
              </a:gs>
            </a:gsLst>
            <a:lin ang="16800000" scaled="1"/>
          </a:gradFill>
          <a:ln/>
        </p:spPr>
      </p:sp>
      <p:sp>
        <p:nvSpPr>
          <p:cNvPr id="26" name="Text 24"/>
          <p:cNvSpPr/>
          <p:nvPr/>
        </p:nvSpPr>
        <p:spPr>
          <a:xfrm>
            <a:off x="12127230" y="-23495"/>
            <a:ext cx="76200" cy="688149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7" name="Shape 25"/>
          <p:cNvSpPr/>
          <p:nvPr/>
        </p:nvSpPr>
        <p:spPr>
          <a:xfrm rot="5400000">
            <a:off x="4109085" y="-2861945"/>
            <a:ext cx="76200" cy="8294370"/>
          </a:xfrm>
          <a:prstGeom prst="rect">
            <a:avLst/>
          </a:prstGeom>
          <a:gradFill rotWithShape="1" flip="none">
            <a:gsLst>
              <a:gs pos="0">
                <a:srgbClr val="000000"/>
              </a:gs>
              <a:gs pos="95000">
                <a:srgbClr val="262626"/>
              </a:gs>
              <a:gs pos="100000">
                <a:srgbClr val="262626"/>
              </a:gs>
            </a:gsLst>
            <a:lin ang="16800000" scaled="1"/>
          </a:gradFill>
          <a:ln/>
        </p:spPr>
      </p:sp>
      <p:sp>
        <p:nvSpPr>
          <p:cNvPr id="28" name="Text 26"/>
          <p:cNvSpPr/>
          <p:nvPr/>
        </p:nvSpPr>
        <p:spPr>
          <a:xfrm rot="5400000">
            <a:off x="4109085" y="-2861945"/>
            <a:ext cx="76200" cy="829437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9" name="Shape 27"/>
          <p:cNvSpPr/>
          <p:nvPr/>
        </p:nvSpPr>
        <p:spPr>
          <a:xfrm rot="5400000">
            <a:off x="6063615" y="738505"/>
            <a:ext cx="76200" cy="12174855"/>
          </a:xfrm>
          <a:prstGeom prst="rect">
            <a:avLst/>
          </a:prstGeom>
          <a:gradFill rotWithShape="1" flip="none">
            <a:gsLst>
              <a:gs pos="0">
                <a:srgbClr val="000000"/>
              </a:gs>
              <a:gs pos="95000">
                <a:srgbClr val="262626"/>
              </a:gs>
              <a:gs pos="100000">
                <a:srgbClr val="262626"/>
              </a:gs>
            </a:gsLst>
            <a:lin ang="16800000" scaled="1"/>
          </a:gradFill>
          <a:ln/>
        </p:spPr>
      </p:sp>
      <p:sp>
        <p:nvSpPr>
          <p:cNvPr id="30" name="Text 28"/>
          <p:cNvSpPr/>
          <p:nvPr/>
        </p:nvSpPr>
        <p:spPr>
          <a:xfrm rot="5400000">
            <a:off x="6063615" y="738505"/>
            <a:ext cx="76200" cy="1217485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31" name="Image 0" descr="https://kimi-img.moonshot.cn/pub/slides/slides_tmpl/image/25-08-27-19:57:59-d2nf5hp8bjvh7rlivu70.png">    </p:cNvPr>
          <p:cNvPicPr>
            <a:picLocks noChangeAspect="1"/>
          </p:cNvPicPr>
          <p:nvPr/>
        </p:nvPicPr>
        <p:blipFill>
          <a:blip r:embed="rId1"/>
          <a:stretch>
            <a:fillRect/>
          </a:stretch>
        </p:blipFill>
        <p:spPr>
          <a:xfrm>
            <a:off x="8543925" y="1514475"/>
            <a:ext cx="3334385" cy="50838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8-27-19:57:52-d2nf5g18bjvh7rlivt7g.png">    </p:cNvPr>
          <p:cNvPicPr>
            <a:picLocks noChangeAspect="1"/>
          </p:cNvPicPr>
          <p:nvPr/>
        </p:nvPicPr>
        <p:blipFill>
          <a:blip r:embed="rId1"/>
          <a:stretch>
            <a:fillRect/>
          </a:stretch>
        </p:blipFill>
        <p:spPr>
          <a:xfrm>
            <a:off x="-13335" y="0"/>
            <a:ext cx="12240895" cy="6885940"/>
          </a:xfrm>
          <a:prstGeom prst="rect">
            <a:avLst/>
          </a:prstGeom>
        </p:spPr>
      </p:pic>
      <p:pic>
        <p:nvPicPr>
          <p:cNvPr id="3" name="Image 1" descr="https://kimi-img.moonshot.cn/pub/slides/slides_tmpl/image/25-08-27-19:57:52-d2nf5g18bjvh7rlivt6g.png">    </p:cNvPr>
          <p:cNvPicPr>
            <a:picLocks noChangeAspect="1"/>
          </p:cNvPicPr>
          <p:nvPr/>
        </p:nvPicPr>
        <p:blipFill>
          <a:blip r:embed="rId2"/>
          <a:stretch>
            <a:fillRect/>
          </a:stretch>
        </p:blipFill>
        <p:spPr>
          <a:xfrm>
            <a:off x="814070" y="4327525"/>
            <a:ext cx="7486015" cy="1822450"/>
          </a:xfrm>
          <a:prstGeom prst="rect">
            <a:avLst/>
          </a:prstGeom>
        </p:spPr>
      </p:pic>
      <p:sp>
        <p:nvSpPr>
          <p:cNvPr id="4" name="Text 0"/>
          <p:cNvSpPr/>
          <p:nvPr/>
        </p:nvSpPr>
        <p:spPr>
          <a:xfrm>
            <a:off x="1370965" y="4444365"/>
            <a:ext cx="2153920" cy="659765"/>
          </a:xfrm>
          <a:prstGeom prst="rect">
            <a:avLst/>
          </a:prstGeom>
          <a:noFill/>
          <a:ln/>
        </p:spPr>
        <p:txBody>
          <a:bodyPr wrap="square" lIns="91440" tIns="45720" rIns="91440" bIns="45720" rtlCol="0" anchor="t"/>
          <a:lstStyle/>
          <a:p>
            <a:pPr algn="l" indent="0" marL="0">
              <a:lnSpc>
                <a:spcPct val="100000"/>
              </a:lnSpc>
              <a:buNone/>
            </a:pPr>
            <a:r>
              <a:rPr lang="en-US" sz="1600" dirty="0">
                <a:solidFill>
                  <a:srgbClr val="FFFFFF"/>
                </a:solidFill>
                <a:latin typeface="MiSans" pitchFamily="34" charset="0"/>
                <a:ea typeface="MiSans" pitchFamily="34" charset="-122"/>
                <a:cs typeface="MiSans" pitchFamily="34" charset="-120"/>
              </a:rPr>
              <a:t>Overview</a:t>
            </a:r>
            <a:endParaRPr lang="en-US" sz="1600" dirty="0"/>
          </a:p>
        </p:txBody>
      </p:sp>
      <p:sp>
        <p:nvSpPr>
          <p:cNvPr id="5" name="Text 1"/>
          <p:cNvSpPr/>
          <p:nvPr/>
        </p:nvSpPr>
        <p:spPr>
          <a:xfrm>
            <a:off x="1370965" y="5563235"/>
            <a:ext cx="2153285" cy="659765"/>
          </a:xfrm>
          <a:prstGeom prst="rect">
            <a:avLst/>
          </a:prstGeom>
          <a:noFill/>
          <a:ln/>
        </p:spPr>
        <p:txBody>
          <a:bodyPr wrap="square" lIns="91440" tIns="45720" rIns="91440" bIns="45720" rtlCol="0" anchor="t"/>
          <a:lstStyle/>
          <a:p>
            <a:pPr algn="l" indent="0" marL="0">
              <a:lnSpc>
                <a:spcPct val="100000"/>
              </a:lnSpc>
              <a:buNone/>
            </a:pPr>
            <a:r>
              <a:rPr lang="en-US" sz="1600" dirty="0">
                <a:solidFill>
                  <a:srgbClr val="FFFFFF"/>
                </a:solidFill>
                <a:latin typeface="MiSans" pitchFamily="34" charset="0"/>
                <a:ea typeface="MiSans" pitchFamily="34" charset="-122"/>
                <a:cs typeface="MiSans" pitchFamily="34" charset="-120"/>
              </a:rPr>
              <a:t>Key Pillars</a:t>
            </a:r>
            <a:endParaRPr lang="en-US" sz="1600" dirty="0"/>
          </a:p>
        </p:txBody>
      </p:sp>
      <p:sp>
        <p:nvSpPr>
          <p:cNvPr id="6" name="Text 2"/>
          <p:cNvSpPr/>
          <p:nvPr/>
        </p:nvSpPr>
        <p:spPr>
          <a:xfrm>
            <a:off x="5341620" y="4444365"/>
            <a:ext cx="2059305" cy="659765"/>
          </a:xfrm>
          <a:prstGeom prst="rect">
            <a:avLst/>
          </a:prstGeom>
          <a:noFill/>
          <a:ln/>
        </p:spPr>
        <p:txBody>
          <a:bodyPr wrap="square" lIns="91440" tIns="45720" rIns="91440" bIns="45720" rtlCol="0" anchor="t"/>
          <a:lstStyle/>
          <a:p>
            <a:pPr algn="l" indent="0" marL="0">
              <a:lnSpc>
                <a:spcPct val="100000"/>
              </a:lnSpc>
              <a:buNone/>
            </a:pPr>
            <a:r>
              <a:rPr lang="en-US" sz="1600" dirty="0">
                <a:solidFill>
                  <a:srgbClr val="FFFFFF"/>
                </a:solidFill>
                <a:latin typeface="MiSans" pitchFamily="34" charset="0"/>
                <a:ea typeface="MiSans" pitchFamily="34" charset="-122"/>
                <a:cs typeface="MiSans" pitchFamily="34" charset="-120"/>
              </a:rPr>
              <a:t>Regional Spotlights</a:t>
            </a:r>
            <a:endParaRPr lang="en-US" sz="1600" dirty="0"/>
          </a:p>
        </p:txBody>
      </p:sp>
      <p:sp>
        <p:nvSpPr>
          <p:cNvPr id="7" name="Text 3"/>
          <p:cNvSpPr/>
          <p:nvPr/>
        </p:nvSpPr>
        <p:spPr>
          <a:xfrm>
            <a:off x="5341620" y="5563235"/>
            <a:ext cx="2059305" cy="659765"/>
          </a:xfrm>
          <a:prstGeom prst="rect">
            <a:avLst/>
          </a:prstGeom>
          <a:noFill/>
          <a:ln/>
        </p:spPr>
        <p:txBody>
          <a:bodyPr wrap="square" lIns="91440" tIns="45720" rIns="91440" bIns="45720" rtlCol="0" anchor="t"/>
          <a:lstStyle/>
          <a:p>
            <a:pPr algn="l" indent="0" marL="0">
              <a:lnSpc>
                <a:spcPct val="100000"/>
              </a:lnSpc>
              <a:buNone/>
            </a:pPr>
            <a:r>
              <a:rPr lang="en-US" sz="1600" dirty="0">
                <a:solidFill>
                  <a:srgbClr val="FFFFFF"/>
                </a:solidFill>
                <a:latin typeface="MiSans" pitchFamily="34" charset="0"/>
                <a:ea typeface="MiSans" pitchFamily="34" charset="-122"/>
                <a:cs typeface="MiSans" pitchFamily="34" charset="-120"/>
              </a:rPr>
              <a:t>Funding &amp; Metrics</a:t>
            </a:r>
            <a:endParaRPr lang="en-US" sz="1600" dirty="0"/>
          </a:p>
        </p:txBody>
      </p:sp>
      <p:sp>
        <p:nvSpPr>
          <p:cNvPr id="8" name="Text 4"/>
          <p:cNvSpPr/>
          <p:nvPr/>
        </p:nvSpPr>
        <p:spPr>
          <a:xfrm>
            <a:off x="9542145" y="4990465"/>
            <a:ext cx="2037080" cy="659765"/>
          </a:xfrm>
          <a:prstGeom prst="rect">
            <a:avLst/>
          </a:prstGeom>
          <a:noFill/>
          <a:ln/>
        </p:spPr>
        <p:txBody>
          <a:bodyPr wrap="square" lIns="91440" tIns="45720" rIns="91440" bIns="45720" rtlCol="0" anchor="t"/>
          <a:lstStyle/>
          <a:p>
            <a:pPr algn="l" indent="0" marL="0">
              <a:lnSpc>
                <a:spcPct val="100000"/>
              </a:lnSpc>
              <a:buNone/>
            </a:pPr>
            <a:r>
              <a:rPr lang="en-US" sz="1600" dirty="0">
                <a:solidFill>
                  <a:srgbClr val="FFFFFF"/>
                </a:solidFill>
                <a:latin typeface="MiSans" pitchFamily="34" charset="0"/>
                <a:ea typeface="MiSans" pitchFamily="34" charset="-122"/>
                <a:cs typeface="MiSans" pitchFamily="34" charset="-120"/>
              </a:rPr>
              <a:t>Future Outlook</a:t>
            </a:r>
            <a:endParaRPr lang="en-US" sz="1600" dirty="0"/>
          </a:p>
        </p:txBody>
      </p:sp>
      <p:pic>
        <p:nvPicPr>
          <p:cNvPr id="9" name="Image 2" descr="https://kimi-img.moonshot.cn/pub/slides/slides_tmpl/image/25-08-27-19:57:51-d2nf5fp8bjvh7rlivt3g.png">    </p:cNvPr>
          <p:cNvPicPr>
            <a:picLocks noChangeAspect="1"/>
          </p:cNvPicPr>
          <p:nvPr/>
        </p:nvPicPr>
        <p:blipFill>
          <a:blip r:embed="rId3"/>
          <a:stretch>
            <a:fillRect/>
          </a:stretch>
        </p:blipFill>
        <p:spPr>
          <a:xfrm>
            <a:off x="2851785" y="1371326"/>
            <a:ext cx="6510655" cy="1115695"/>
          </a:xfrm>
          <a:prstGeom prst="rect">
            <a:avLst/>
          </a:prstGeom>
        </p:spPr>
      </p:pic>
      <p:pic>
        <p:nvPicPr>
          <p:cNvPr id="10" name="Image 3" descr="https://kimi-img.moonshot.cn/pub/slides/slides_tmpl/image/25-08-27-19:57:51-d2nf5fp8bjvh7rlivt30.png">    </p:cNvPr>
          <p:cNvPicPr>
            <a:picLocks noChangeAspect="1"/>
          </p:cNvPicPr>
          <p:nvPr/>
        </p:nvPicPr>
        <p:blipFill>
          <a:blip r:embed="rId4"/>
          <a:stretch>
            <a:fillRect/>
          </a:stretch>
        </p:blipFill>
        <p:spPr>
          <a:xfrm>
            <a:off x="669925" y="4269740"/>
            <a:ext cx="701040" cy="682625"/>
          </a:xfrm>
          <a:prstGeom prst="rect">
            <a:avLst/>
          </a:prstGeom>
        </p:spPr>
      </p:pic>
      <p:pic>
        <p:nvPicPr>
          <p:cNvPr id="11" name="Image 4" descr="https://kimi-img.moonshot.cn/pub/slides/slides_tmpl/image/25-08-27-19:57:51-d2nf5fp8bjvh7rlivt2g.png">    </p:cNvPr>
          <p:cNvPicPr>
            <a:picLocks noChangeAspect="1"/>
          </p:cNvPicPr>
          <p:nvPr/>
        </p:nvPicPr>
        <p:blipFill>
          <a:blip r:embed="rId5"/>
          <a:stretch>
            <a:fillRect/>
          </a:stretch>
        </p:blipFill>
        <p:spPr>
          <a:xfrm>
            <a:off x="666750" y="5400040"/>
            <a:ext cx="701040" cy="682625"/>
          </a:xfrm>
          <a:prstGeom prst="rect">
            <a:avLst/>
          </a:prstGeom>
        </p:spPr>
      </p:pic>
      <p:pic>
        <p:nvPicPr>
          <p:cNvPr id="12" name="Image 5" descr="https://kimi-img.moonshot.cn/pub/slides/slides_tmpl/image/25-08-27-19:57:52-d2nf5g18bjvh7rlivt4g.png">    </p:cNvPr>
          <p:cNvPicPr>
            <a:picLocks noChangeAspect="1"/>
          </p:cNvPicPr>
          <p:nvPr/>
        </p:nvPicPr>
        <p:blipFill>
          <a:blip r:embed="rId6"/>
          <a:stretch>
            <a:fillRect/>
          </a:stretch>
        </p:blipFill>
        <p:spPr>
          <a:xfrm>
            <a:off x="4637405" y="4269740"/>
            <a:ext cx="701040" cy="682625"/>
          </a:xfrm>
          <a:prstGeom prst="rect">
            <a:avLst/>
          </a:prstGeom>
        </p:spPr>
      </p:pic>
      <p:pic>
        <p:nvPicPr>
          <p:cNvPr id="13" name="Image 6" descr="https://kimi-img.moonshot.cn/pub/slides/slides_tmpl/image/25-08-27-19:57:52-d2nf5g18bjvh7rlivt5g.png">    </p:cNvPr>
          <p:cNvPicPr>
            <a:picLocks noChangeAspect="1"/>
          </p:cNvPicPr>
          <p:nvPr/>
        </p:nvPicPr>
        <p:blipFill>
          <a:blip r:embed="rId7"/>
          <a:stretch>
            <a:fillRect/>
          </a:stretch>
        </p:blipFill>
        <p:spPr>
          <a:xfrm>
            <a:off x="4637405" y="5400040"/>
            <a:ext cx="701040" cy="682625"/>
          </a:xfrm>
          <a:prstGeom prst="rect">
            <a:avLst/>
          </a:prstGeom>
        </p:spPr>
      </p:pic>
      <p:pic>
        <p:nvPicPr>
          <p:cNvPr id="14" name="Image 7" descr="https://kimi-img.moonshot.cn/pub/slides/slides_tmpl/image/25-08-27-19:57:52-d2nf5g18bjvh7rlivt70.png">    </p:cNvPr>
          <p:cNvPicPr>
            <a:picLocks noChangeAspect="1"/>
          </p:cNvPicPr>
          <p:nvPr/>
        </p:nvPicPr>
        <p:blipFill>
          <a:blip r:embed="rId8"/>
          <a:stretch>
            <a:fillRect/>
          </a:stretch>
        </p:blipFill>
        <p:spPr>
          <a:xfrm>
            <a:off x="8792845" y="4820920"/>
            <a:ext cx="701040" cy="6826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8-27-19:58:00-d2nf5i18bjvh7rlivu80.png">    </p:cNvPr>
          <p:cNvPicPr>
            <a:picLocks noChangeAspect="1"/>
          </p:cNvPicPr>
          <p:nvPr/>
        </p:nvPicPr>
        <p:blipFill>
          <a:blip r:embed="rId1"/>
          <a:stretch>
            <a:fillRect/>
          </a:stretch>
        </p:blipFill>
        <p:spPr>
          <a:xfrm>
            <a:off x="6985" y="0"/>
            <a:ext cx="12192635" cy="6872605"/>
          </a:xfrm>
          <a:prstGeom prst="rect">
            <a:avLst/>
          </a:prstGeom>
        </p:spPr>
      </p:pic>
      <p:pic>
        <p:nvPicPr>
          <p:cNvPr id="3" name="Image 1" descr="https://kimi-img.moonshot.cn/pub/slides/slides_tmpl/image/25-08-27-19:57:59-d2nf5hp8bjvh7rlivu60.png">    </p:cNvPr>
          <p:cNvPicPr>
            <a:picLocks noChangeAspect="1"/>
          </p:cNvPicPr>
          <p:nvPr/>
        </p:nvPicPr>
        <p:blipFill>
          <a:blip r:embed="rId2"/>
          <a:stretch>
            <a:fillRect/>
          </a:stretch>
        </p:blipFill>
        <p:spPr>
          <a:xfrm>
            <a:off x="579755" y="304800"/>
            <a:ext cx="8037195" cy="42392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16510"/>
            <a:ext cx="12195810" cy="6880860"/>
          </a:xfrm>
          <a:prstGeom prst="rect">
            <a:avLst/>
          </a:prstGeom>
          <a:gradFill rotWithShape="1" flip="none">
            <a:gsLst>
              <a:gs pos="0">
                <a:srgbClr val="F6F8FD"/>
              </a:gs>
              <a:gs pos="100000">
                <a:srgbClr val="BEBEBE"/>
              </a:gs>
            </a:gsLst>
            <a:lin ang="5400000" scaled="1"/>
          </a:gradFill>
          <a:ln/>
        </p:spPr>
      </p:sp>
      <p:sp>
        <p:nvSpPr>
          <p:cNvPr id="3" name="Text 1"/>
          <p:cNvSpPr/>
          <p:nvPr/>
        </p:nvSpPr>
        <p:spPr>
          <a:xfrm>
            <a:off x="0" y="-16510"/>
            <a:ext cx="12195810" cy="688086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4" name="Image 0" descr="https://kimi-img.moonshot.cn/pub/slides/slides_tmpl/image/25-08-27-19:57:52-d2nf5g18bjvh7rlivt90.png">    </p:cNvPr>
          <p:cNvPicPr>
            <a:picLocks noChangeAspect="1"/>
          </p:cNvPicPr>
          <p:nvPr/>
        </p:nvPicPr>
        <p:blipFill>
          <a:blip r:embed="rId1"/>
          <a:srcRect l="20534" r="0" t="0" b="0"/>
          <a:stretch/>
        </p:blipFill>
        <p:spPr>
          <a:xfrm>
            <a:off x="1087120" y="-23495"/>
            <a:ext cx="3194685" cy="6858000"/>
          </a:xfrm>
          <a:prstGeom prst="rect">
            <a:avLst/>
          </a:prstGeom>
        </p:spPr>
      </p:pic>
      <p:sp>
        <p:nvSpPr>
          <p:cNvPr id="5" name="Shape 2"/>
          <p:cNvSpPr/>
          <p:nvPr/>
        </p:nvSpPr>
        <p:spPr>
          <a:xfrm>
            <a:off x="5438775" y="-23495"/>
            <a:ext cx="6750685" cy="6881495"/>
          </a:xfrm>
          <a:prstGeom prst="rect">
            <a:avLst/>
          </a:prstGeom>
          <a:solidFill>
            <a:srgbClr val="000000"/>
          </a:solidFill>
          <a:ln/>
        </p:spPr>
      </p:sp>
      <p:sp>
        <p:nvSpPr>
          <p:cNvPr id="6" name="Text 3"/>
          <p:cNvSpPr/>
          <p:nvPr/>
        </p:nvSpPr>
        <p:spPr>
          <a:xfrm>
            <a:off x="5438775" y="-23495"/>
            <a:ext cx="6750685" cy="688149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Text 4"/>
          <p:cNvSpPr/>
          <p:nvPr/>
        </p:nvSpPr>
        <p:spPr>
          <a:xfrm>
            <a:off x="6524625" y="4012565"/>
            <a:ext cx="4441825" cy="1381760"/>
          </a:xfrm>
          <a:prstGeom prst="rect">
            <a:avLst/>
          </a:prstGeom>
          <a:noFill/>
          <a:ln/>
        </p:spPr>
        <p:txBody>
          <a:bodyPr wrap="square" lIns="91440" tIns="45720" rIns="91440" bIns="45720" rtlCol="0" anchor="t"/>
          <a:lstStyle/>
          <a:p>
            <a:pPr algn="ctr" indent="0" marL="0">
              <a:lnSpc>
                <a:spcPct val="120000"/>
              </a:lnSpc>
              <a:buNone/>
            </a:pPr>
            <a:r>
              <a:rPr lang="en-US" sz="3200" dirty="0">
                <a:solidFill>
                  <a:srgbClr val="FFFFFF"/>
                </a:solidFill>
                <a:latin typeface="MiSans" pitchFamily="34" charset="0"/>
                <a:ea typeface="MiSans" pitchFamily="34" charset="-122"/>
                <a:cs typeface="MiSans" pitchFamily="34" charset="-120"/>
              </a:rPr>
              <a:t>Overview</a:t>
            </a:r>
            <a:endParaRPr lang="en-US" sz="1600" dirty="0"/>
          </a:p>
        </p:txBody>
      </p:sp>
      <p:sp>
        <p:nvSpPr>
          <p:cNvPr id="8" name="Text 5"/>
          <p:cNvSpPr/>
          <p:nvPr/>
        </p:nvSpPr>
        <p:spPr>
          <a:xfrm>
            <a:off x="7765415" y="1823085"/>
            <a:ext cx="1781810" cy="1330960"/>
          </a:xfrm>
          <a:prstGeom prst="rect">
            <a:avLst/>
          </a:prstGeom>
          <a:noFill/>
          <a:ln/>
        </p:spPr>
        <p:txBody>
          <a:bodyPr wrap="square" lIns="91440" tIns="45720" rIns="91440" bIns="45720" rtlCol="0" anchor="t"/>
          <a:lstStyle/>
          <a:p>
            <a:pPr algn="l" indent="0" marL="0">
              <a:lnSpc>
                <a:spcPct val="100000"/>
              </a:lnSpc>
              <a:buNone/>
            </a:pPr>
            <a:r>
              <a:rPr lang="en-US" sz="9600" dirty="0">
                <a:solidFill>
                  <a:srgbClr val="FFFFFF"/>
                </a:solidFill>
                <a:latin typeface="MiSans" pitchFamily="34" charset="0"/>
                <a:ea typeface="MiSans" pitchFamily="34" charset="-122"/>
                <a:cs typeface="MiSans" pitchFamily="34" charset="-120"/>
              </a:rPr>
              <a:t>01</a:t>
            </a:r>
            <a:endParaRPr lang="en-US" sz="1600" dirty="0"/>
          </a:p>
        </p:txBody>
      </p:sp>
      <p:pic>
        <p:nvPicPr>
          <p:cNvPr id="9" name="Image 1" descr="https://kimi-img.moonshot.cn/pub/slides/slides_tmpl/image/25-08-27-19:57:52-d2nf5g18bjvh7rlivtag.png">    </p:cNvPr>
          <p:cNvPicPr>
            <a:picLocks noChangeAspect="1"/>
          </p:cNvPicPr>
          <p:nvPr/>
        </p:nvPicPr>
        <p:blipFill>
          <a:blip r:embed="rId2"/>
          <a:stretch>
            <a:fillRect/>
          </a:stretch>
        </p:blipFill>
        <p:spPr>
          <a:xfrm>
            <a:off x="1328420" y="2077085"/>
            <a:ext cx="2712720" cy="2670175"/>
          </a:xfrm>
          <a:prstGeom prst="rect">
            <a:avLst/>
          </a:prstGeom>
        </p:spPr>
      </p:pic>
      <p:pic>
        <p:nvPicPr>
          <p:cNvPr id="10" name="Image 2" descr="https://kimi-img.moonshot.cn/pub/slides/slides_tmpl/image/25-08-27-19:57:52-d2nf5g18bjvh7rlivt9g.png">    </p:cNvPr>
          <p:cNvPicPr>
            <a:picLocks noChangeAspect="1"/>
          </p:cNvPicPr>
          <p:nvPr/>
        </p:nvPicPr>
        <p:blipFill>
          <a:blip r:embed="rId3"/>
          <a:stretch>
            <a:fillRect/>
          </a:stretch>
        </p:blipFill>
        <p:spPr>
          <a:xfrm>
            <a:off x="9546590" y="2077085"/>
            <a:ext cx="920750" cy="3352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8-27-19:57:59-d2nf5hp8bjvh7rlivu00.jpg">    </p:cNvPr>
          <p:cNvPicPr>
            <a:picLocks noChangeAspect="1"/>
          </p:cNvPicPr>
          <p:nvPr/>
        </p:nvPicPr>
        <p:blipFill>
          <a:blip r:embed="rId1"/>
          <a:stretch>
            <a:fillRect/>
          </a:stretch>
        </p:blipFill>
        <p:spPr>
          <a:xfrm>
            <a:off x="2540" y="0"/>
            <a:ext cx="4108450" cy="6858000"/>
          </a:xfrm>
          <a:prstGeom prst="rect">
            <a:avLst/>
          </a:prstGeom>
        </p:spPr>
      </p:pic>
      <p:sp>
        <p:nvSpPr>
          <p:cNvPr id="3" name="Shape 0"/>
          <p:cNvSpPr/>
          <p:nvPr/>
        </p:nvSpPr>
        <p:spPr>
          <a:xfrm rot="10800000">
            <a:off x="4109720" y="0"/>
            <a:ext cx="2802255" cy="6346825"/>
          </a:xfrm>
          <a:prstGeom prst="rect">
            <a:avLst/>
          </a:prstGeom>
          <a:gradFill rotWithShape="1" flip="none">
            <a:gsLst>
              <a:gs pos="0">
                <a:srgbClr val="171717">
                  <a:alpha val="0"/>
                </a:srgbClr>
              </a:gs>
              <a:gs pos="21000">
                <a:srgbClr val="171717">
                  <a:alpha val="0"/>
                </a:srgbClr>
              </a:gs>
              <a:gs pos="95000">
                <a:srgbClr val="1C1C1C">
                  <a:alpha val="46000"/>
                </a:srgbClr>
              </a:gs>
              <a:gs pos="100000">
                <a:srgbClr val="1C1C1C">
                  <a:alpha val="46000"/>
                </a:srgbClr>
              </a:gs>
            </a:gsLst>
            <a:lin ang="13200000" scaled="1"/>
          </a:gradFill>
          <a:ln/>
        </p:spPr>
      </p:sp>
      <p:sp>
        <p:nvSpPr>
          <p:cNvPr id="4" name="Text 1"/>
          <p:cNvSpPr/>
          <p:nvPr/>
        </p:nvSpPr>
        <p:spPr>
          <a:xfrm rot="10800000">
            <a:off x="4109720" y="0"/>
            <a:ext cx="2802255" cy="63468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5" name="Shape 2"/>
          <p:cNvSpPr/>
          <p:nvPr/>
        </p:nvSpPr>
        <p:spPr>
          <a:xfrm rot="10800000">
            <a:off x="9544050" y="-24130"/>
            <a:ext cx="2647315" cy="6370955"/>
          </a:xfrm>
          <a:prstGeom prst="rect">
            <a:avLst/>
          </a:prstGeom>
          <a:gradFill rotWithShape="1" flip="none">
            <a:gsLst>
              <a:gs pos="0">
                <a:srgbClr val="171717">
                  <a:alpha val="0"/>
                </a:srgbClr>
              </a:gs>
              <a:gs pos="21000">
                <a:srgbClr val="171717">
                  <a:alpha val="0"/>
                </a:srgbClr>
              </a:gs>
              <a:gs pos="95000">
                <a:srgbClr val="1C1C1C">
                  <a:alpha val="46000"/>
                </a:srgbClr>
              </a:gs>
              <a:gs pos="100000">
                <a:srgbClr val="1C1C1C">
                  <a:alpha val="46000"/>
                </a:srgbClr>
              </a:gs>
            </a:gsLst>
            <a:lin ang="13200000" scaled="1"/>
          </a:gradFill>
          <a:ln/>
        </p:spPr>
      </p:sp>
      <p:sp>
        <p:nvSpPr>
          <p:cNvPr id="6" name="Text 3"/>
          <p:cNvSpPr/>
          <p:nvPr/>
        </p:nvSpPr>
        <p:spPr>
          <a:xfrm rot="10800000">
            <a:off x="9544050" y="-24130"/>
            <a:ext cx="2647315" cy="63709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Text 4"/>
          <p:cNvSpPr/>
          <p:nvPr/>
        </p:nvSpPr>
        <p:spPr>
          <a:xfrm>
            <a:off x="9561195" y="3616960"/>
            <a:ext cx="2489200" cy="2047875"/>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AI strategies aim to modernize public services and promote inclusive growth. By integrating AI into government operations, nations can improve efficiency and deliver better services to their citizens.</a:t>
            </a:r>
            <a:endParaRPr lang="en-US" sz="1600" dirty="0"/>
          </a:p>
        </p:txBody>
      </p:sp>
      <p:sp>
        <p:nvSpPr>
          <p:cNvPr id="8" name="Text 5"/>
          <p:cNvSpPr/>
          <p:nvPr/>
        </p:nvSpPr>
        <p:spPr>
          <a:xfrm>
            <a:off x="9526905" y="2922270"/>
            <a:ext cx="2656840"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Public-Sector Modernization</a:t>
            </a:r>
            <a:endParaRPr lang="en-US" sz="1600" dirty="0"/>
          </a:p>
        </p:txBody>
      </p:sp>
      <p:sp>
        <p:nvSpPr>
          <p:cNvPr id="9" name="Shape 6"/>
          <p:cNvSpPr/>
          <p:nvPr/>
        </p:nvSpPr>
        <p:spPr>
          <a:xfrm>
            <a:off x="6911975" y="12700"/>
            <a:ext cx="2633980" cy="6334125"/>
          </a:xfrm>
          <a:prstGeom prst="rect">
            <a:avLst/>
          </a:prstGeom>
          <a:solidFill>
            <a:srgbClr val="1C1C1C"/>
          </a:solidFill>
          <a:ln/>
        </p:spPr>
      </p:sp>
      <p:sp>
        <p:nvSpPr>
          <p:cNvPr id="10" name="Text 7"/>
          <p:cNvSpPr/>
          <p:nvPr/>
        </p:nvSpPr>
        <p:spPr>
          <a:xfrm>
            <a:off x="6911975" y="12700"/>
            <a:ext cx="2633980" cy="63341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Text 8"/>
          <p:cNvSpPr/>
          <p:nvPr/>
        </p:nvSpPr>
        <p:spPr>
          <a:xfrm>
            <a:off x="6973570" y="3616960"/>
            <a:ext cx="2489200" cy="2303859"/>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Governments publish strategies to coordinate research and development, talent acquisition, ethical considerations, and investment. This ensures a holistic approach to AI development and application.</a:t>
            </a:r>
            <a:endParaRPr lang="en-US" sz="1600" dirty="0"/>
          </a:p>
        </p:txBody>
      </p:sp>
      <p:sp>
        <p:nvSpPr>
          <p:cNvPr id="12" name="Text 9"/>
          <p:cNvSpPr/>
          <p:nvPr/>
        </p:nvSpPr>
        <p:spPr>
          <a:xfrm>
            <a:off x="6939280" y="2922270"/>
            <a:ext cx="2656840"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Coordination of Efforts</a:t>
            </a:r>
            <a:endParaRPr lang="en-US" sz="1600" dirty="0"/>
          </a:p>
        </p:txBody>
      </p:sp>
      <p:sp>
        <p:nvSpPr>
          <p:cNvPr id="13" name="Text 10"/>
          <p:cNvSpPr/>
          <p:nvPr/>
        </p:nvSpPr>
        <p:spPr>
          <a:xfrm>
            <a:off x="4337050" y="3616960"/>
            <a:ext cx="2489200" cy="2559844"/>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AI is recognized as a general-purpose technology that can drive productivity, enhance security, and improve societal well-being. Nations develop AI strategies to leverage these benefits and stay competitive on the global stage.</a:t>
            </a:r>
            <a:endParaRPr lang="en-US" sz="1600" dirty="0"/>
          </a:p>
        </p:txBody>
      </p:sp>
      <p:sp>
        <p:nvSpPr>
          <p:cNvPr id="14" name="Text 11"/>
          <p:cNvSpPr/>
          <p:nvPr/>
        </p:nvSpPr>
        <p:spPr>
          <a:xfrm>
            <a:off x="4302760" y="2922270"/>
            <a:ext cx="2656840"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AI as a General-Purpose Technology</a:t>
            </a:r>
            <a:endParaRPr lang="en-US" sz="1600" dirty="0"/>
          </a:p>
        </p:txBody>
      </p:sp>
      <p:sp>
        <p:nvSpPr>
          <p:cNvPr id="15" name="Shape 12"/>
          <p:cNvSpPr/>
          <p:nvPr/>
        </p:nvSpPr>
        <p:spPr>
          <a:xfrm rot="5400000">
            <a:off x="6036945" y="-6035040"/>
            <a:ext cx="147955" cy="12231370"/>
          </a:xfrm>
          <a:prstGeom prst="rect">
            <a:avLst/>
          </a:prstGeom>
          <a:solidFill>
            <a:srgbClr val="1C1C1C"/>
          </a:solidFill>
          <a:ln/>
        </p:spPr>
      </p:sp>
      <p:sp>
        <p:nvSpPr>
          <p:cNvPr id="16" name="Text 13"/>
          <p:cNvSpPr/>
          <p:nvPr/>
        </p:nvSpPr>
        <p:spPr>
          <a:xfrm rot="5400000">
            <a:off x="6036945" y="-6035040"/>
            <a:ext cx="147955" cy="1223137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7" name="Shape 14"/>
          <p:cNvSpPr/>
          <p:nvPr/>
        </p:nvSpPr>
        <p:spPr>
          <a:xfrm>
            <a:off x="4114800" y="37465"/>
            <a:ext cx="0" cy="6872605"/>
          </a:xfrm>
          <a:prstGeom prst="line">
            <a:avLst/>
          </a:prstGeom>
          <a:noFill/>
          <a:ln w="19050">
            <a:solidFill>
              <a:srgbClr val="000000"/>
            </a:solidFill>
            <a:prstDash val="solid"/>
            <a:headEnd type="none"/>
            <a:tailEnd type="none"/>
          </a:ln>
        </p:spPr>
      </p:sp>
      <p:sp>
        <p:nvSpPr>
          <p:cNvPr id="18" name="Text 15"/>
          <p:cNvSpPr/>
          <p:nvPr/>
        </p:nvSpPr>
        <p:spPr>
          <a:xfrm>
            <a:off x="369570" y="739775"/>
            <a:ext cx="3452495" cy="898525"/>
          </a:xfrm>
          <a:prstGeom prst="rect">
            <a:avLst/>
          </a:prstGeom>
          <a:noFill/>
          <a:ln/>
        </p:spPr>
        <p:txBody>
          <a:bodyPr wrap="square" lIns="91440" tIns="45720" rIns="91440" bIns="45720" rtlCol="0" anchor="t"/>
          <a:lstStyle/>
          <a:p>
            <a:pPr algn="r" indent="0" marL="0">
              <a:lnSpc>
                <a:spcPct val="120000"/>
              </a:lnSpc>
              <a:buNone/>
            </a:pPr>
            <a:r>
              <a:rPr lang="en-US" sz="3200" dirty="0">
                <a:solidFill>
                  <a:srgbClr val="000000"/>
                </a:solidFill>
                <a:latin typeface="MiSans" pitchFamily="34" charset="0"/>
                <a:ea typeface="MiSans" pitchFamily="34" charset="-122"/>
                <a:cs typeface="MiSans" pitchFamily="34" charset="-120"/>
              </a:rPr>
              <a:t>Why Nations Craft AI Plans</a:t>
            </a:r>
            <a:endParaRPr lang="en-US" sz="1600" dirty="0"/>
          </a:p>
        </p:txBody>
      </p:sp>
      <p:sp>
        <p:nvSpPr>
          <p:cNvPr id="19" name="Shape 16"/>
          <p:cNvSpPr/>
          <p:nvPr/>
        </p:nvSpPr>
        <p:spPr>
          <a:xfrm>
            <a:off x="3967480" y="6336665"/>
            <a:ext cx="9177655" cy="1905"/>
          </a:xfrm>
          <a:prstGeom prst="line">
            <a:avLst/>
          </a:prstGeom>
          <a:noFill/>
          <a:ln w="19050">
            <a:solidFill>
              <a:srgbClr val="0D0D0D"/>
            </a:solidFill>
            <a:prstDash val="solid"/>
            <a:headEnd type="none"/>
            <a:tailEnd type="none"/>
          </a:ln>
        </p:spPr>
      </p:sp>
      <p:pic>
        <p:nvPicPr>
          <p:cNvPr id="20" name="Image 1" descr="https://kimi-img.moonshot.cn/pub/slides/slides_tmpl/image/25-08-27-19:57:58-d2nf5hh8bjvh7rlivts0.png">    </p:cNvPr>
          <p:cNvPicPr>
            <a:picLocks noChangeAspect="1"/>
          </p:cNvPicPr>
          <p:nvPr/>
        </p:nvPicPr>
        <p:blipFill>
          <a:blip r:embed="rId2"/>
          <a:stretch>
            <a:fillRect/>
          </a:stretch>
        </p:blipFill>
        <p:spPr>
          <a:xfrm>
            <a:off x="4460240" y="506095"/>
            <a:ext cx="7430770" cy="16827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2" name="Shape 0"/>
          <p:cNvSpPr/>
          <p:nvPr/>
        </p:nvSpPr>
        <p:spPr>
          <a:xfrm flipV="1">
            <a:off x="0" y="640715"/>
            <a:ext cx="9633585" cy="1205230"/>
          </a:xfrm>
          <a:prstGeom prst="rect">
            <a:avLst/>
          </a:prstGeom>
          <a:solidFill>
            <a:srgbClr val="0D0D0D"/>
          </a:solidFill>
          <a:ln/>
        </p:spPr>
      </p:sp>
      <p:sp>
        <p:nvSpPr>
          <p:cNvPr id="3" name="Text 1"/>
          <p:cNvSpPr/>
          <p:nvPr/>
        </p:nvSpPr>
        <p:spPr>
          <a:xfrm>
            <a:off x="0" y="640715"/>
            <a:ext cx="9633585" cy="120523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Text 2"/>
          <p:cNvSpPr/>
          <p:nvPr/>
        </p:nvSpPr>
        <p:spPr>
          <a:xfrm>
            <a:off x="3422015" y="3077210"/>
            <a:ext cx="2568575" cy="2891790"/>
          </a:xfrm>
          <a:prstGeom prst="rect">
            <a:avLst/>
          </a:prstGeom>
          <a:noFill/>
          <a:ln/>
        </p:spPr>
        <p:txBody>
          <a:bodyPr wrap="square" lIns="91440" tIns="45720" rIns="91440" bIns="45720" rtlCol="0" anchor="t"/>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Canada launched the first dedicated national AI strategy in 2017, setting a precedent for other countries. This marked the beginning of a global trend where nations started to outline their visions for AI development.</a:t>
            </a:r>
            <a:endParaRPr lang="en-US" sz="1600" dirty="0"/>
          </a:p>
        </p:txBody>
      </p:sp>
      <p:sp>
        <p:nvSpPr>
          <p:cNvPr id="5" name="Text 3"/>
          <p:cNvSpPr/>
          <p:nvPr/>
        </p:nvSpPr>
        <p:spPr>
          <a:xfrm>
            <a:off x="93345" y="733425"/>
            <a:ext cx="9337040" cy="898525"/>
          </a:xfrm>
          <a:prstGeom prst="rect">
            <a:avLst/>
          </a:prstGeom>
          <a:noFill/>
          <a:ln/>
        </p:spPr>
        <p:txBody>
          <a:bodyPr wrap="square" lIns="91440" tIns="45720" rIns="91440" bIns="45720" rtlCol="0" anchor="ctr"/>
          <a:lstStyle/>
          <a:p>
            <a:pPr algn="r" indent="0" marL="0">
              <a:lnSpc>
                <a:spcPct val="120000"/>
              </a:lnSpc>
              <a:buNone/>
            </a:pPr>
            <a:r>
              <a:rPr lang="en-US" sz="4000" dirty="0">
                <a:solidFill>
                  <a:srgbClr val="FFFFFF"/>
                </a:solidFill>
                <a:latin typeface="MiSans" pitchFamily="34" charset="0"/>
                <a:ea typeface="MiSans" pitchFamily="34" charset="-122"/>
                <a:cs typeface="MiSans" pitchFamily="34" charset="-120"/>
              </a:rPr>
              <a:t>Timeline of Early Movers</a:t>
            </a:r>
            <a:endParaRPr lang="en-US" sz="1600" dirty="0"/>
          </a:p>
        </p:txBody>
      </p:sp>
      <p:sp>
        <p:nvSpPr>
          <p:cNvPr id="6" name="Text 4"/>
          <p:cNvSpPr/>
          <p:nvPr/>
        </p:nvSpPr>
        <p:spPr>
          <a:xfrm>
            <a:off x="6268720" y="3077210"/>
            <a:ext cx="2568575" cy="2891790"/>
          </a:xfrm>
          <a:prstGeom prst="rect">
            <a:avLst/>
          </a:prstGeom>
          <a:noFill/>
          <a:ln/>
        </p:spPr>
        <p:txBody>
          <a:bodyPr wrap="square" lIns="91440" tIns="45720" rIns="91440" bIns="45720" rtlCol="0" anchor="t"/>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Following Canada, China, France, Germany, and the U.S. released their own strategies. This wave of national plans highlighted the importance of AI and spurred regional roadmaps across Europe, Asia, and Latin America.</a:t>
            </a:r>
            <a:endParaRPr lang="en-US" sz="1600" dirty="0"/>
          </a:p>
        </p:txBody>
      </p:sp>
      <p:sp>
        <p:nvSpPr>
          <p:cNvPr id="7" name="Text 5"/>
          <p:cNvSpPr/>
          <p:nvPr/>
        </p:nvSpPr>
        <p:spPr>
          <a:xfrm>
            <a:off x="3409950" y="2390140"/>
            <a:ext cx="2858770" cy="419100"/>
          </a:xfrm>
          <a:prstGeom prst="rect">
            <a:avLst/>
          </a:prstGeom>
          <a:noFill/>
          <a:ln/>
        </p:spPr>
        <p:txBody>
          <a:bodyPr wrap="square" lIns="91440" tIns="45720" rIns="91440" bIns="45720" rtlCol="0" anchor="b"/>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First National AI Strategy</a:t>
            </a:r>
            <a:endParaRPr lang="en-US" sz="1600" dirty="0"/>
          </a:p>
        </p:txBody>
      </p:sp>
      <p:sp>
        <p:nvSpPr>
          <p:cNvPr id="8" name="Shape 6"/>
          <p:cNvSpPr/>
          <p:nvPr/>
        </p:nvSpPr>
        <p:spPr>
          <a:xfrm>
            <a:off x="-635" y="0"/>
            <a:ext cx="12193270" cy="428625"/>
          </a:xfrm>
          <a:prstGeom prst="rect">
            <a:avLst/>
          </a:prstGeom>
          <a:solidFill>
            <a:srgbClr val="000000"/>
          </a:solidFill>
          <a:ln/>
        </p:spPr>
      </p:sp>
      <p:sp>
        <p:nvSpPr>
          <p:cNvPr id="9" name="Text 7"/>
          <p:cNvSpPr/>
          <p:nvPr/>
        </p:nvSpPr>
        <p:spPr>
          <a:xfrm>
            <a:off x="-635" y="0"/>
            <a:ext cx="12193270" cy="4286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Text 8"/>
          <p:cNvSpPr/>
          <p:nvPr/>
        </p:nvSpPr>
        <p:spPr>
          <a:xfrm>
            <a:off x="6356350" y="2390140"/>
            <a:ext cx="2480945" cy="419100"/>
          </a:xfrm>
          <a:prstGeom prst="rect">
            <a:avLst/>
          </a:prstGeom>
          <a:noFill/>
          <a:ln/>
        </p:spPr>
        <p:txBody>
          <a:bodyPr wrap="square" lIns="91440" tIns="45720" rIns="91440" bIns="45720" rtlCol="0" anchor="b"/>
          <a:lstStyle/>
          <a:p>
            <a:pPr algn="l" indent="0" marL="0">
              <a:lnSpc>
                <a:spcPct val="120000"/>
              </a:lnSpc>
              <a:buNone/>
            </a:pPr>
            <a:r>
              <a:rPr lang="en-US" sz="1800" b="1" dirty="0">
                <a:solidFill>
                  <a:srgbClr val="000000"/>
                </a:solidFill>
                <a:latin typeface="MiSans" pitchFamily="34" charset="0"/>
                <a:ea typeface="MiSans" pitchFamily="34" charset="-122"/>
                <a:cs typeface="MiSans" pitchFamily="34" charset="-120"/>
              </a:rPr>
              <a:t>Wave of National Strategies</a:t>
            </a:r>
            <a:endParaRPr lang="en-US" sz="1600" dirty="0"/>
          </a:p>
        </p:txBody>
      </p:sp>
      <p:sp>
        <p:nvSpPr>
          <p:cNvPr id="11" name="Shape 9"/>
          <p:cNvSpPr/>
          <p:nvPr/>
        </p:nvSpPr>
        <p:spPr>
          <a:xfrm>
            <a:off x="288925" y="150495"/>
            <a:ext cx="127000" cy="127000"/>
          </a:xfrm>
          <a:prstGeom prst="mathPlus">
            <a:avLst>
              <a:gd name="adj1" fmla="val 0"/>
            </a:avLst>
          </a:prstGeom>
          <a:solidFill>
            <a:srgbClr val="FFFFFF"/>
          </a:solidFill>
          <a:ln w="19050">
            <a:solidFill>
              <a:srgbClr val="FFFFFF"/>
            </a:solidFill>
            <a:prstDash val="solid"/>
          </a:ln>
        </p:spPr>
      </p:sp>
      <p:sp>
        <p:nvSpPr>
          <p:cNvPr id="12" name="Text 10"/>
          <p:cNvSpPr/>
          <p:nvPr/>
        </p:nvSpPr>
        <p:spPr>
          <a:xfrm>
            <a:off x="288925" y="150495"/>
            <a:ext cx="127000" cy="127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Shape 11"/>
          <p:cNvSpPr/>
          <p:nvPr/>
        </p:nvSpPr>
        <p:spPr>
          <a:xfrm>
            <a:off x="10349230" y="610235"/>
            <a:ext cx="1409700" cy="1409700"/>
          </a:xfrm>
          <a:prstGeom prst="mathPlus">
            <a:avLst>
              <a:gd name="adj1" fmla="val 0"/>
            </a:avLst>
          </a:prstGeom>
          <a:solidFill>
            <a:srgbClr val="000000"/>
          </a:solidFill>
          <a:ln w="19050">
            <a:solidFill>
              <a:srgbClr val="000000"/>
            </a:solidFill>
            <a:prstDash val="solid"/>
          </a:ln>
        </p:spPr>
      </p:sp>
      <p:sp>
        <p:nvSpPr>
          <p:cNvPr id="14" name="Text 12"/>
          <p:cNvSpPr/>
          <p:nvPr/>
        </p:nvSpPr>
        <p:spPr>
          <a:xfrm>
            <a:off x="10349230" y="610235"/>
            <a:ext cx="1409700" cy="140970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15" name="Image 0" descr="https://kimi-img.moonshot.cn/pub/slides/slides_tmpl/image/25-08-27-19:57:56-d2nf5h18bjvh7rlivtk0.png">    </p:cNvPr>
          <p:cNvPicPr>
            <a:picLocks noChangeAspect="1"/>
          </p:cNvPicPr>
          <p:nvPr/>
        </p:nvPicPr>
        <p:blipFill>
          <a:blip r:embed="rId1"/>
          <a:stretch>
            <a:fillRect/>
          </a:stretch>
        </p:blipFill>
        <p:spPr>
          <a:xfrm>
            <a:off x="-635" y="2484120"/>
            <a:ext cx="3267710" cy="3273425"/>
          </a:xfrm>
          <a:prstGeom prst="rect">
            <a:avLst/>
          </a:prstGeom>
        </p:spPr>
      </p:pic>
      <p:pic>
        <p:nvPicPr>
          <p:cNvPr id="16" name="Image 1" descr="https://kimi-img.moonshot.cn/pub/slides/slides_tmpl/image/25-08-27-19:57:56-d2nf5h18bjvh7rlivtkg.png">    </p:cNvPr>
          <p:cNvPicPr>
            <a:picLocks noChangeAspect="1"/>
          </p:cNvPicPr>
          <p:nvPr/>
        </p:nvPicPr>
        <p:blipFill>
          <a:blip r:embed="rId2"/>
          <a:stretch>
            <a:fillRect/>
          </a:stretch>
        </p:blipFill>
        <p:spPr>
          <a:xfrm>
            <a:off x="8924925" y="2494915"/>
            <a:ext cx="3267710" cy="3261360"/>
          </a:xfrm>
          <a:prstGeom prst="rect">
            <a:avLst/>
          </a:prstGeom>
        </p:spPr>
      </p:pic>
      <p:sp>
        <p:nvSpPr>
          <p:cNvPr id="17" name="Shape 13"/>
          <p:cNvSpPr/>
          <p:nvPr/>
        </p:nvSpPr>
        <p:spPr>
          <a:xfrm>
            <a:off x="-8890" y="6414135"/>
            <a:ext cx="12192635" cy="573405"/>
          </a:xfrm>
          <a:prstGeom prst="rect">
            <a:avLst/>
          </a:prstGeom>
          <a:solidFill>
            <a:srgbClr val="000000"/>
          </a:solidFill>
          <a:ln/>
        </p:spPr>
      </p:sp>
      <p:sp>
        <p:nvSpPr>
          <p:cNvPr id="18" name="Text 14"/>
          <p:cNvSpPr/>
          <p:nvPr/>
        </p:nvSpPr>
        <p:spPr>
          <a:xfrm>
            <a:off x="-8890" y="6414135"/>
            <a:ext cx="12192635" cy="573405"/>
          </a:xfrm>
          <a:prstGeom prst="rect">
            <a:avLst/>
          </a:prstGeom>
          <a:noFill/>
          <a:ln/>
        </p:spPr>
        <p:txBody>
          <a:bodyPr wrap="square" lIns="45720" tIns="91440" rIns="91440" bIns="45720" rtlCol="0" anchor="ctr"/>
          <a:lstStyle/>
          <a:p>
            <a:pPr indent="0" marL="0">
              <a:lnSpc>
                <a:spcPct val="100000"/>
              </a:lnSpc>
              <a:buNone/>
            </a:pP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0" y="-16510"/>
            <a:ext cx="12195810" cy="6880860"/>
          </a:xfrm>
          <a:prstGeom prst="rect">
            <a:avLst/>
          </a:prstGeom>
          <a:gradFill rotWithShape="1" flip="none">
            <a:gsLst>
              <a:gs pos="0">
                <a:srgbClr val="F6F8FD"/>
              </a:gs>
              <a:gs pos="100000">
                <a:srgbClr val="BEBEBE"/>
              </a:gs>
            </a:gsLst>
            <a:lin ang="5400000" scaled="1"/>
          </a:gradFill>
          <a:ln/>
        </p:spPr>
      </p:sp>
      <p:sp>
        <p:nvSpPr>
          <p:cNvPr id="3" name="Text 1"/>
          <p:cNvSpPr/>
          <p:nvPr/>
        </p:nvSpPr>
        <p:spPr>
          <a:xfrm>
            <a:off x="0" y="-16510"/>
            <a:ext cx="12195810" cy="688086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4" name="Image 0" descr="https://kimi-img.moonshot.cn/pub/slides/slides_tmpl/image/25-08-27-19:57:52-d2nf5g18bjvh7rlivt90.png">    </p:cNvPr>
          <p:cNvPicPr>
            <a:picLocks noChangeAspect="1"/>
          </p:cNvPicPr>
          <p:nvPr/>
        </p:nvPicPr>
        <p:blipFill>
          <a:blip r:embed="rId1"/>
          <a:srcRect l="20534" r="0" t="0" b="0"/>
          <a:stretch/>
        </p:blipFill>
        <p:spPr>
          <a:xfrm>
            <a:off x="1087120" y="-23495"/>
            <a:ext cx="3194685" cy="6858000"/>
          </a:xfrm>
          <a:prstGeom prst="rect">
            <a:avLst/>
          </a:prstGeom>
        </p:spPr>
      </p:pic>
      <p:sp>
        <p:nvSpPr>
          <p:cNvPr id="5" name="Shape 2"/>
          <p:cNvSpPr/>
          <p:nvPr/>
        </p:nvSpPr>
        <p:spPr>
          <a:xfrm>
            <a:off x="5438775" y="-23495"/>
            <a:ext cx="6750685" cy="6881495"/>
          </a:xfrm>
          <a:prstGeom prst="rect">
            <a:avLst/>
          </a:prstGeom>
          <a:solidFill>
            <a:srgbClr val="000000"/>
          </a:solidFill>
          <a:ln/>
        </p:spPr>
      </p:sp>
      <p:sp>
        <p:nvSpPr>
          <p:cNvPr id="6" name="Text 3"/>
          <p:cNvSpPr/>
          <p:nvPr/>
        </p:nvSpPr>
        <p:spPr>
          <a:xfrm>
            <a:off x="5438775" y="-23495"/>
            <a:ext cx="6750685" cy="688149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Text 4"/>
          <p:cNvSpPr/>
          <p:nvPr/>
        </p:nvSpPr>
        <p:spPr>
          <a:xfrm>
            <a:off x="6524625" y="4012565"/>
            <a:ext cx="4441825" cy="1381760"/>
          </a:xfrm>
          <a:prstGeom prst="rect">
            <a:avLst/>
          </a:prstGeom>
          <a:noFill/>
          <a:ln/>
        </p:spPr>
        <p:txBody>
          <a:bodyPr wrap="square" lIns="91440" tIns="45720" rIns="91440" bIns="45720" rtlCol="0" anchor="t"/>
          <a:lstStyle/>
          <a:p>
            <a:pPr algn="ctr" indent="0" marL="0">
              <a:lnSpc>
                <a:spcPct val="120000"/>
              </a:lnSpc>
              <a:buNone/>
            </a:pPr>
            <a:r>
              <a:rPr lang="en-US" sz="3200" dirty="0">
                <a:solidFill>
                  <a:srgbClr val="FFFFFF"/>
                </a:solidFill>
                <a:latin typeface="MiSans" pitchFamily="34" charset="0"/>
                <a:ea typeface="MiSans" pitchFamily="34" charset="-122"/>
                <a:cs typeface="MiSans" pitchFamily="34" charset="-120"/>
              </a:rPr>
              <a:t>Key Pillars</a:t>
            </a:r>
            <a:endParaRPr lang="en-US" sz="1600" dirty="0"/>
          </a:p>
        </p:txBody>
      </p:sp>
      <p:sp>
        <p:nvSpPr>
          <p:cNvPr id="8" name="Text 5"/>
          <p:cNvSpPr/>
          <p:nvPr/>
        </p:nvSpPr>
        <p:spPr>
          <a:xfrm>
            <a:off x="7765415" y="1823085"/>
            <a:ext cx="1781810" cy="1330960"/>
          </a:xfrm>
          <a:prstGeom prst="rect">
            <a:avLst/>
          </a:prstGeom>
          <a:noFill/>
          <a:ln/>
        </p:spPr>
        <p:txBody>
          <a:bodyPr wrap="square" lIns="91440" tIns="45720" rIns="91440" bIns="45720" rtlCol="0" anchor="t"/>
          <a:lstStyle/>
          <a:p>
            <a:pPr algn="l" indent="0" marL="0">
              <a:lnSpc>
                <a:spcPct val="100000"/>
              </a:lnSpc>
              <a:buNone/>
            </a:pPr>
            <a:r>
              <a:rPr lang="en-US" sz="9600" dirty="0">
                <a:solidFill>
                  <a:srgbClr val="FFFFFF"/>
                </a:solidFill>
                <a:latin typeface="MiSans" pitchFamily="34" charset="0"/>
                <a:ea typeface="MiSans" pitchFamily="34" charset="-122"/>
                <a:cs typeface="MiSans" pitchFamily="34" charset="-120"/>
              </a:rPr>
              <a:t>02</a:t>
            </a:r>
            <a:endParaRPr lang="en-US" sz="1600" dirty="0"/>
          </a:p>
        </p:txBody>
      </p:sp>
      <p:pic>
        <p:nvPicPr>
          <p:cNvPr id="9" name="Image 1" descr="https://kimi-img.moonshot.cn/pub/slides/slides_tmpl/image/25-08-27-19:57:52-d2nf5g18bjvh7rlivtag.png">    </p:cNvPr>
          <p:cNvPicPr>
            <a:picLocks noChangeAspect="1"/>
          </p:cNvPicPr>
          <p:nvPr/>
        </p:nvPicPr>
        <p:blipFill>
          <a:blip r:embed="rId2"/>
          <a:stretch>
            <a:fillRect/>
          </a:stretch>
        </p:blipFill>
        <p:spPr>
          <a:xfrm>
            <a:off x="1328420" y="2077085"/>
            <a:ext cx="2712720" cy="2670175"/>
          </a:xfrm>
          <a:prstGeom prst="rect">
            <a:avLst/>
          </a:prstGeom>
        </p:spPr>
      </p:pic>
      <p:pic>
        <p:nvPicPr>
          <p:cNvPr id="10" name="Image 2" descr="https://kimi-img.moonshot.cn/pub/slides/slides_tmpl/image/25-08-27-19:57:52-d2nf5g18bjvh7rlivt9g.png">    </p:cNvPr>
          <p:cNvPicPr>
            <a:picLocks noChangeAspect="1"/>
          </p:cNvPicPr>
          <p:nvPr/>
        </p:nvPicPr>
        <p:blipFill>
          <a:blip r:embed="rId3"/>
          <a:stretch>
            <a:fillRect/>
          </a:stretch>
        </p:blipFill>
        <p:spPr>
          <a:xfrm>
            <a:off x="9546590" y="2077085"/>
            <a:ext cx="920750" cy="3352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6100445" y="2142490"/>
            <a:ext cx="3057525" cy="4718050"/>
          </a:xfrm>
          <a:prstGeom prst="rect">
            <a:avLst/>
          </a:prstGeom>
          <a:solidFill>
            <a:srgbClr val="FFFFFF"/>
          </a:solidFill>
          <a:ln/>
        </p:spPr>
      </p:sp>
      <p:sp>
        <p:nvSpPr>
          <p:cNvPr id="3" name="Text 1"/>
          <p:cNvSpPr/>
          <p:nvPr/>
        </p:nvSpPr>
        <p:spPr>
          <a:xfrm>
            <a:off x="6100445" y="2142490"/>
            <a:ext cx="3057525" cy="471805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Shape 2"/>
          <p:cNvSpPr/>
          <p:nvPr/>
        </p:nvSpPr>
        <p:spPr>
          <a:xfrm>
            <a:off x="9151620" y="1777365"/>
            <a:ext cx="3042285" cy="4898390"/>
          </a:xfrm>
          <a:prstGeom prst="rect">
            <a:avLst/>
          </a:prstGeom>
          <a:solidFill>
            <a:srgbClr val="D9D9D9"/>
          </a:solidFill>
          <a:ln/>
        </p:spPr>
      </p:sp>
      <p:sp>
        <p:nvSpPr>
          <p:cNvPr id="5" name="Text 3"/>
          <p:cNvSpPr/>
          <p:nvPr/>
        </p:nvSpPr>
        <p:spPr>
          <a:xfrm>
            <a:off x="9151620" y="1777365"/>
            <a:ext cx="3042285" cy="489839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10795" y="2136775"/>
            <a:ext cx="3057525" cy="4718050"/>
          </a:xfrm>
          <a:prstGeom prst="rect">
            <a:avLst/>
          </a:prstGeom>
          <a:solidFill>
            <a:srgbClr val="FFFFFF"/>
          </a:solidFill>
          <a:ln/>
        </p:spPr>
      </p:sp>
      <p:sp>
        <p:nvSpPr>
          <p:cNvPr id="7" name="Text 5"/>
          <p:cNvSpPr/>
          <p:nvPr/>
        </p:nvSpPr>
        <p:spPr>
          <a:xfrm>
            <a:off x="-10795" y="2136775"/>
            <a:ext cx="3057525" cy="471805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6"/>
          <p:cNvSpPr/>
          <p:nvPr/>
        </p:nvSpPr>
        <p:spPr>
          <a:xfrm>
            <a:off x="-13335" y="328930"/>
            <a:ext cx="12207240" cy="1440815"/>
          </a:xfrm>
          <a:prstGeom prst="rect">
            <a:avLst/>
          </a:prstGeom>
          <a:gradFill rotWithShape="1" flip="none">
            <a:gsLst>
              <a:gs pos="0">
                <a:srgbClr val="1C1C1C"/>
              </a:gs>
              <a:gs pos="51000">
                <a:srgbClr val="1C1C1C"/>
              </a:gs>
              <a:gs pos="100000">
                <a:srgbClr val="000000">
                  <a:alpha val="86000"/>
                </a:srgbClr>
              </a:gs>
            </a:gsLst>
            <a:lin ang="8100000" scaled="1"/>
          </a:gradFill>
          <a:ln/>
        </p:spPr>
      </p:sp>
      <p:sp>
        <p:nvSpPr>
          <p:cNvPr id="9" name="Text 7"/>
          <p:cNvSpPr/>
          <p:nvPr/>
        </p:nvSpPr>
        <p:spPr>
          <a:xfrm>
            <a:off x="-13335" y="328930"/>
            <a:ext cx="12207240" cy="14408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Text 8"/>
          <p:cNvSpPr/>
          <p:nvPr/>
        </p:nvSpPr>
        <p:spPr>
          <a:xfrm>
            <a:off x="464185" y="621665"/>
            <a:ext cx="6402070" cy="898525"/>
          </a:xfrm>
          <a:prstGeom prst="rect">
            <a:avLst/>
          </a:prstGeom>
          <a:noFill/>
          <a:ln/>
        </p:spPr>
        <p:txBody>
          <a:bodyPr wrap="square" lIns="91440" tIns="45720" rIns="91440" bIns="45720" rtlCol="0" anchor="t"/>
          <a:lstStyle/>
          <a:p>
            <a:pPr algn="l" indent="0" marL="0">
              <a:lnSpc>
                <a:spcPct val="120000"/>
              </a:lnSpc>
              <a:buNone/>
            </a:pPr>
            <a:r>
              <a:rPr lang="en-US" sz="4000" dirty="0">
                <a:solidFill>
                  <a:srgbClr val="FFFFFF"/>
                </a:solidFill>
                <a:latin typeface="MiSans" pitchFamily="34" charset="0"/>
                <a:ea typeface="MiSans" pitchFamily="34" charset="-122"/>
                <a:cs typeface="MiSans" pitchFamily="34" charset="-120"/>
              </a:rPr>
              <a:t>Research &amp; Talent Pipeline</a:t>
            </a:r>
            <a:endParaRPr lang="en-US" sz="1600" dirty="0"/>
          </a:p>
        </p:txBody>
      </p:sp>
      <p:sp>
        <p:nvSpPr>
          <p:cNvPr id="11" name="Text 9"/>
          <p:cNvSpPr/>
          <p:nvPr/>
        </p:nvSpPr>
        <p:spPr>
          <a:xfrm>
            <a:off x="154305" y="3246120"/>
            <a:ext cx="2685415" cy="1791891"/>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Every national plan includes funding for new AI research labs to drive innovation. These labs serve as hubs for cutting-edge research and development, attracting top talent from around the world.</a:t>
            </a:r>
            <a:endParaRPr lang="en-US" sz="1600" dirty="0"/>
          </a:p>
        </p:txBody>
      </p:sp>
      <p:sp>
        <p:nvSpPr>
          <p:cNvPr id="12" name="Text 10"/>
          <p:cNvSpPr/>
          <p:nvPr/>
        </p:nvSpPr>
        <p:spPr>
          <a:xfrm>
            <a:off x="635" y="2291080"/>
            <a:ext cx="3042285" cy="571500"/>
          </a:xfrm>
          <a:prstGeom prst="rect">
            <a:avLst/>
          </a:prstGeom>
          <a:noFill/>
          <a:ln/>
        </p:spPr>
        <p:txBody>
          <a:bodyPr wrap="square" lIns="91440" tIns="45720" rIns="91440" bIns="45720" rtlCol="0" anchor="ctr"/>
          <a:lstStyle/>
          <a:p>
            <a:pPr algn="ctr" indent="0" marL="0">
              <a:lnSpc>
                <a:spcPct val="120000"/>
              </a:lnSpc>
              <a:buNone/>
            </a:pPr>
            <a:r>
              <a:rPr lang="en-US" sz="1800" b="1" dirty="0">
                <a:solidFill>
                  <a:srgbClr val="000000"/>
                </a:solidFill>
                <a:latin typeface="MiSans" pitchFamily="34" charset="0"/>
                <a:ea typeface="MiSans" pitchFamily="34" charset="-122"/>
                <a:cs typeface="MiSans" pitchFamily="34" charset="-120"/>
              </a:rPr>
              <a:t>Funding New Labs</a:t>
            </a:r>
            <a:endParaRPr lang="en-US" sz="1600" dirty="0"/>
          </a:p>
        </p:txBody>
      </p:sp>
      <p:sp>
        <p:nvSpPr>
          <p:cNvPr id="13" name="Shape 11"/>
          <p:cNvSpPr/>
          <p:nvPr/>
        </p:nvSpPr>
        <p:spPr>
          <a:xfrm>
            <a:off x="293761" y="2982328"/>
            <a:ext cx="2520315" cy="7620"/>
          </a:xfrm>
          <a:prstGeom prst="line">
            <a:avLst/>
          </a:prstGeom>
          <a:noFill/>
          <a:ln w="3175">
            <a:gradFill rotWithShape="1" flip="none">
              <a:gsLst>
                <a:gs pos="0">
                  <a:srgbClr val="000000">
                    <a:alpha val="0"/>
                  </a:srgbClr>
                </a:gs>
                <a:gs pos="53000">
                  <a:srgbClr val="595959"/>
                </a:gs>
                <a:gs pos="100000">
                  <a:srgbClr val="000000">
                    <a:alpha val="0"/>
                  </a:srgbClr>
                </a:gs>
              </a:gsLst>
              <a:lin ang="10800000" scaled="1"/>
            </a:gradFill>
            <a:prstDash val="solid"/>
            <a:headEnd type="none"/>
            <a:tailEnd type="none"/>
          </a:ln>
        </p:spPr>
      </p:sp>
      <p:sp>
        <p:nvSpPr>
          <p:cNvPr id="14" name="Shape 12"/>
          <p:cNvSpPr/>
          <p:nvPr/>
        </p:nvSpPr>
        <p:spPr>
          <a:xfrm>
            <a:off x="8695690" y="175260"/>
            <a:ext cx="4012565" cy="1757045"/>
          </a:xfrm>
          <a:prstGeom prst="mathPlus">
            <a:avLst>
              <a:gd name="adj1" fmla="val 0"/>
            </a:avLst>
          </a:prstGeom>
          <a:solidFill>
            <a:srgbClr val="FFFFFF"/>
          </a:solidFill>
          <a:ln w="19050">
            <a:solidFill>
              <a:srgbClr val="FFFFFF"/>
            </a:solidFill>
            <a:prstDash val="solid"/>
          </a:ln>
        </p:spPr>
      </p:sp>
      <p:sp>
        <p:nvSpPr>
          <p:cNvPr id="15" name="Text 13"/>
          <p:cNvSpPr/>
          <p:nvPr/>
        </p:nvSpPr>
        <p:spPr>
          <a:xfrm>
            <a:off x="8695690" y="175260"/>
            <a:ext cx="4012565" cy="175704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6" name="Shape 14"/>
          <p:cNvSpPr/>
          <p:nvPr/>
        </p:nvSpPr>
        <p:spPr>
          <a:xfrm>
            <a:off x="3043555" y="1780540"/>
            <a:ext cx="3057525" cy="4892040"/>
          </a:xfrm>
          <a:prstGeom prst="rect">
            <a:avLst/>
          </a:prstGeom>
          <a:solidFill>
            <a:srgbClr val="D9D9D9"/>
          </a:solidFill>
          <a:ln/>
        </p:spPr>
      </p:sp>
      <p:sp>
        <p:nvSpPr>
          <p:cNvPr id="17" name="Text 15"/>
          <p:cNvSpPr/>
          <p:nvPr/>
        </p:nvSpPr>
        <p:spPr>
          <a:xfrm>
            <a:off x="3043555" y="1780540"/>
            <a:ext cx="3057525" cy="489204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8" name="Shape 16"/>
          <p:cNvSpPr/>
          <p:nvPr/>
        </p:nvSpPr>
        <p:spPr>
          <a:xfrm>
            <a:off x="-12700" y="6413500"/>
            <a:ext cx="12205970" cy="447040"/>
          </a:xfrm>
          <a:prstGeom prst="rect">
            <a:avLst/>
          </a:prstGeom>
          <a:solidFill>
            <a:srgbClr val="000000"/>
          </a:solidFill>
          <a:ln/>
        </p:spPr>
      </p:sp>
      <p:sp>
        <p:nvSpPr>
          <p:cNvPr id="19" name="Text 17"/>
          <p:cNvSpPr/>
          <p:nvPr/>
        </p:nvSpPr>
        <p:spPr>
          <a:xfrm>
            <a:off x="-12700" y="6413500"/>
            <a:ext cx="12205970" cy="44704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0" name="Text 18"/>
          <p:cNvSpPr/>
          <p:nvPr/>
        </p:nvSpPr>
        <p:spPr>
          <a:xfrm>
            <a:off x="3186430" y="3241675"/>
            <a:ext cx="2685415" cy="2303859"/>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Countries are establishing specialized graduate schools and offering scholarships to attract and train AI researchers. For example, South Korea has committed to providing 5,000 AI scholarships to build a strong talent pool.</a:t>
            </a:r>
            <a:endParaRPr lang="en-US" sz="1600" dirty="0"/>
          </a:p>
        </p:txBody>
      </p:sp>
      <p:sp>
        <p:nvSpPr>
          <p:cNvPr id="21" name="Text 19"/>
          <p:cNvSpPr/>
          <p:nvPr/>
        </p:nvSpPr>
        <p:spPr>
          <a:xfrm>
            <a:off x="2898140" y="2286635"/>
            <a:ext cx="3279140" cy="571500"/>
          </a:xfrm>
          <a:prstGeom prst="rect">
            <a:avLst/>
          </a:prstGeom>
          <a:noFill/>
          <a:ln/>
        </p:spPr>
        <p:txBody>
          <a:bodyPr wrap="square" lIns="91440" tIns="45720" rIns="91440" bIns="45720" rtlCol="0" anchor="ctr"/>
          <a:lstStyle/>
          <a:p>
            <a:pPr algn="ctr" indent="0" marL="0">
              <a:lnSpc>
                <a:spcPct val="120000"/>
              </a:lnSpc>
              <a:buNone/>
            </a:pPr>
            <a:r>
              <a:rPr lang="en-US" sz="1800" b="1" dirty="0">
                <a:solidFill>
                  <a:srgbClr val="000000"/>
                </a:solidFill>
                <a:latin typeface="MiSans" pitchFamily="34" charset="0"/>
                <a:ea typeface="MiSans" pitchFamily="34" charset="-122"/>
                <a:cs typeface="MiSans" pitchFamily="34" charset="-120"/>
              </a:rPr>
              <a:t>Graduate Schools and Scholarships</a:t>
            </a:r>
            <a:endParaRPr lang="en-US" sz="1600" dirty="0"/>
          </a:p>
        </p:txBody>
      </p:sp>
      <p:sp>
        <p:nvSpPr>
          <p:cNvPr id="22" name="Shape 20"/>
          <p:cNvSpPr/>
          <p:nvPr/>
        </p:nvSpPr>
        <p:spPr>
          <a:xfrm>
            <a:off x="3325886" y="2989948"/>
            <a:ext cx="2520315" cy="7620"/>
          </a:xfrm>
          <a:prstGeom prst="line">
            <a:avLst/>
          </a:prstGeom>
          <a:noFill/>
          <a:ln w="3175">
            <a:gradFill rotWithShape="1" flip="none">
              <a:gsLst>
                <a:gs pos="0">
                  <a:srgbClr val="000000">
                    <a:alpha val="0"/>
                  </a:srgbClr>
                </a:gs>
                <a:gs pos="53000">
                  <a:srgbClr val="595959"/>
                </a:gs>
                <a:gs pos="100000">
                  <a:srgbClr val="000000">
                    <a:alpha val="0"/>
                  </a:srgbClr>
                </a:gs>
              </a:gsLst>
              <a:lin ang="10800000" scaled="1"/>
            </a:gradFill>
            <a:prstDash val="solid"/>
            <a:headEnd type="none"/>
            <a:tailEnd type="none"/>
          </a:ln>
        </p:spPr>
      </p:sp>
      <p:sp>
        <p:nvSpPr>
          <p:cNvPr id="23" name="Text 21"/>
          <p:cNvSpPr/>
          <p:nvPr/>
        </p:nvSpPr>
        <p:spPr>
          <a:xfrm>
            <a:off x="6238240" y="3236595"/>
            <a:ext cx="2685415" cy="2303859"/>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To attract international talent, countries are implementing visa schemes that facilitate the immigration of AI researchers. This helps in securing a critical mass of skilled innovators who can contribute to the AI ecosystem.</a:t>
            </a:r>
            <a:endParaRPr lang="en-US" sz="1600" dirty="0"/>
          </a:p>
        </p:txBody>
      </p:sp>
      <p:sp>
        <p:nvSpPr>
          <p:cNvPr id="24" name="Text 22"/>
          <p:cNvSpPr/>
          <p:nvPr/>
        </p:nvSpPr>
        <p:spPr>
          <a:xfrm>
            <a:off x="5949950" y="2281555"/>
            <a:ext cx="3279140" cy="571500"/>
          </a:xfrm>
          <a:prstGeom prst="rect">
            <a:avLst/>
          </a:prstGeom>
          <a:noFill/>
          <a:ln/>
        </p:spPr>
        <p:txBody>
          <a:bodyPr wrap="square" lIns="91440" tIns="45720" rIns="91440" bIns="45720" rtlCol="0" anchor="ctr"/>
          <a:lstStyle/>
          <a:p>
            <a:pPr algn="ctr" indent="0" marL="0">
              <a:lnSpc>
                <a:spcPct val="120000"/>
              </a:lnSpc>
              <a:buNone/>
            </a:pPr>
            <a:r>
              <a:rPr lang="en-US" sz="1800" b="1" dirty="0">
                <a:solidFill>
                  <a:srgbClr val="000000"/>
                </a:solidFill>
                <a:latin typeface="MiSans" pitchFamily="34" charset="0"/>
                <a:ea typeface="MiSans" pitchFamily="34" charset="-122"/>
                <a:cs typeface="MiSans" pitchFamily="34" charset="-120"/>
              </a:rPr>
              <a:t>Visa Schemes for Researchers</a:t>
            </a:r>
            <a:endParaRPr lang="en-US" sz="1600" dirty="0"/>
          </a:p>
        </p:txBody>
      </p:sp>
      <p:sp>
        <p:nvSpPr>
          <p:cNvPr id="25" name="Shape 23"/>
          <p:cNvSpPr/>
          <p:nvPr/>
        </p:nvSpPr>
        <p:spPr>
          <a:xfrm>
            <a:off x="6377696" y="2984868"/>
            <a:ext cx="2520315" cy="7620"/>
          </a:xfrm>
          <a:prstGeom prst="line">
            <a:avLst/>
          </a:prstGeom>
          <a:noFill/>
          <a:ln w="3175">
            <a:gradFill rotWithShape="1" flip="none">
              <a:gsLst>
                <a:gs pos="0">
                  <a:srgbClr val="000000">
                    <a:alpha val="0"/>
                  </a:srgbClr>
                </a:gs>
                <a:gs pos="53000">
                  <a:srgbClr val="595959"/>
                </a:gs>
                <a:gs pos="100000">
                  <a:srgbClr val="000000">
                    <a:alpha val="0"/>
                  </a:srgbClr>
                </a:gs>
              </a:gsLst>
              <a:lin ang="10800000" scaled="1"/>
            </a:gradFill>
            <a:prstDash val="solid"/>
            <a:headEnd type="none"/>
            <a:tailEnd type="none"/>
          </a:ln>
        </p:spPr>
      </p:sp>
      <p:sp>
        <p:nvSpPr>
          <p:cNvPr id="26" name="Text 24"/>
          <p:cNvSpPr/>
          <p:nvPr/>
        </p:nvSpPr>
        <p:spPr>
          <a:xfrm>
            <a:off x="9290050" y="3237230"/>
            <a:ext cx="2685415" cy="2047875"/>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000000"/>
                </a:solidFill>
                <a:latin typeface="MiSans" pitchFamily="34" charset="0"/>
                <a:ea typeface="MiSans" pitchFamily="34" charset="-122"/>
                <a:cs typeface="MiSans" pitchFamily="34" charset="-120"/>
              </a:rPr>
              <a:t>National strategies emphasize interdisciplinary research, combining AI with fields like biology, physics, and social sciences. This approach fosters innovation and addresses complex challenges.</a:t>
            </a:r>
            <a:endParaRPr lang="en-US" sz="1600" dirty="0"/>
          </a:p>
        </p:txBody>
      </p:sp>
      <p:sp>
        <p:nvSpPr>
          <p:cNvPr id="27" name="Text 25"/>
          <p:cNvSpPr/>
          <p:nvPr/>
        </p:nvSpPr>
        <p:spPr>
          <a:xfrm>
            <a:off x="9135745" y="2282190"/>
            <a:ext cx="3058160" cy="571500"/>
          </a:xfrm>
          <a:prstGeom prst="rect">
            <a:avLst/>
          </a:prstGeom>
          <a:noFill/>
          <a:ln/>
        </p:spPr>
        <p:txBody>
          <a:bodyPr wrap="square" lIns="91440" tIns="45720" rIns="91440" bIns="45720" rtlCol="0" anchor="ctr"/>
          <a:lstStyle/>
          <a:p>
            <a:pPr algn="ctr" indent="0" marL="0">
              <a:lnSpc>
                <a:spcPct val="120000"/>
              </a:lnSpc>
              <a:buNone/>
            </a:pPr>
            <a:r>
              <a:rPr lang="en-US" sz="1800" b="1" dirty="0">
                <a:solidFill>
                  <a:srgbClr val="000000"/>
                </a:solidFill>
                <a:latin typeface="MiSans" pitchFamily="34" charset="0"/>
                <a:ea typeface="MiSans" pitchFamily="34" charset="-122"/>
                <a:cs typeface="MiSans" pitchFamily="34" charset="-120"/>
              </a:rPr>
              <a:t>Interdisciplinary Research</a:t>
            </a:r>
            <a:endParaRPr lang="en-US" sz="1600" dirty="0"/>
          </a:p>
        </p:txBody>
      </p:sp>
      <p:sp>
        <p:nvSpPr>
          <p:cNvPr id="28" name="Shape 26"/>
          <p:cNvSpPr/>
          <p:nvPr/>
        </p:nvSpPr>
        <p:spPr>
          <a:xfrm>
            <a:off x="9429506" y="2985503"/>
            <a:ext cx="2520315" cy="7620"/>
          </a:xfrm>
          <a:prstGeom prst="line">
            <a:avLst/>
          </a:prstGeom>
          <a:noFill/>
          <a:ln w="3175">
            <a:gradFill rotWithShape="1" flip="none">
              <a:gsLst>
                <a:gs pos="0">
                  <a:srgbClr val="000000">
                    <a:alpha val="0"/>
                  </a:srgbClr>
                </a:gs>
                <a:gs pos="53000">
                  <a:srgbClr val="595959"/>
                </a:gs>
                <a:gs pos="100000">
                  <a:srgbClr val="000000">
                    <a:alpha val="0"/>
                  </a:srgbClr>
                </a:gs>
              </a:gsLst>
              <a:lin ang="10800000" scaled="1"/>
            </a:gradFill>
            <a:prstDash val="solid"/>
            <a:headEnd type="none"/>
            <a:tailEnd type="none"/>
          </a:ln>
        </p:spPr>
      </p:sp>
      <p:sp>
        <p:nvSpPr>
          <p:cNvPr id="29" name="Shape 27"/>
          <p:cNvSpPr/>
          <p:nvPr/>
        </p:nvSpPr>
        <p:spPr>
          <a:xfrm flipV="1">
            <a:off x="9180830" y="332740"/>
            <a:ext cx="0" cy="1419225"/>
          </a:xfrm>
          <a:prstGeom prst="line">
            <a:avLst/>
          </a:prstGeom>
          <a:noFill/>
          <a:ln w="19050">
            <a:solidFill>
              <a:srgbClr val="FFFFFF"/>
            </a:solidFill>
            <a:prstDash val="solid"/>
            <a:headEnd type="none"/>
            <a:tailEnd type="none"/>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4050665" y="635"/>
            <a:ext cx="5013960" cy="6858000"/>
          </a:xfrm>
          <a:prstGeom prst="rect">
            <a:avLst/>
          </a:prstGeom>
          <a:solidFill>
            <a:srgbClr val="FFFFFF"/>
          </a:solidFill>
          <a:ln w="19050">
            <a:solidFill>
              <a:srgbClr val="000000"/>
            </a:solidFill>
            <a:prstDash val="solid"/>
          </a:ln>
        </p:spPr>
      </p:sp>
      <p:sp>
        <p:nvSpPr>
          <p:cNvPr id="3" name="Text 1"/>
          <p:cNvSpPr/>
          <p:nvPr/>
        </p:nvSpPr>
        <p:spPr>
          <a:xfrm>
            <a:off x="4050665" y="635"/>
            <a:ext cx="5013960" cy="6858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Shape 2"/>
          <p:cNvSpPr/>
          <p:nvPr/>
        </p:nvSpPr>
        <p:spPr>
          <a:xfrm>
            <a:off x="0" y="0"/>
            <a:ext cx="652145" cy="6858000"/>
          </a:xfrm>
          <a:prstGeom prst="rect">
            <a:avLst/>
          </a:prstGeom>
          <a:solidFill>
            <a:srgbClr val="1C1C1C"/>
          </a:solidFill>
          <a:ln/>
        </p:spPr>
      </p:sp>
      <p:sp>
        <p:nvSpPr>
          <p:cNvPr id="5" name="Text 3"/>
          <p:cNvSpPr/>
          <p:nvPr/>
        </p:nvSpPr>
        <p:spPr>
          <a:xfrm>
            <a:off x="0" y="0"/>
            <a:ext cx="652145" cy="6858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4"/>
          <p:cNvSpPr/>
          <p:nvPr/>
        </p:nvSpPr>
        <p:spPr>
          <a:xfrm>
            <a:off x="9057640" y="0"/>
            <a:ext cx="3134360" cy="6877685"/>
          </a:xfrm>
          <a:prstGeom prst="rect">
            <a:avLst/>
          </a:prstGeom>
          <a:solidFill>
            <a:srgbClr val="1C1C1C"/>
          </a:solidFill>
          <a:ln/>
        </p:spPr>
      </p:sp>
      <p:sp>
        <p:nvSpPr>
          <p:cNvPr id="7" name="Text 5"/>
          <p:cNvSpPr/>
          <p:nvPr/>
        </p:nvSpPr>
        <p:spPr>
          <a:xfrm>
            <a:off x="9057640" y="0"/>
            <a:ext cx="3134360" cy="687768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Text 6"/>
          <p:cNvSpPr/>
          <p:nvPr/>
        </p:nvSpPr>
        <p:spPr>
          <a:xfrm>
            <a:off x="9293225" y="1433830"/>
            <a:ext cx="2727325" cy="371475"/>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Priority Sectors</a:t>
            </a:r>
            <a:endParaRPr lang="en-US" sz="1600" dirty="0"/>
          </a:p>
        </p:txBody>
      </p:sp>
      <p:sp>
        <p:nvSpPr>
          <p:cNvPr id="9" name="Text 7"/>
          <p:cNvSpPr/>
          <p:nvPr/>
        </p:nvSpPr>
        <p:spPr>
          <a:xfrm>
            <a:off x="9309100" y="2057400"/>
            <a:ext cx="2627630" cy="2303859"/>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Strategies prioritize AI adoption in key sectors such as manufacturing, health, agriculture, and services. Regulatory sandboxes, SME vouchers, and data-sharing platforms are used to accelerate AI diffusion and enhance productivity.</a:t>
            </a:r>
            <a:endParaRPr lang="en-US" sz="1600" dirty="0"/>
          </a:p>
        </p:txBody>
      </p:sp>
      <p:sp>
        <p:nvSpPr>
          <p:cNvPr id="10" name="Text 8"/>
          <p:cNvSpPr/>
          <p:nvPr/>
        </p:nvSpPr>
        <p:spPr>
          <a:xfrm>
            <a:off x="880745" y="1786255"/>
            <a:ext cx="2941320" cy="898525"/>
          </a:xfrm>
          <a:prstGeom prst="rect">
            <a:avLst/>
          </a:prstGeom>
          <a:noFill/>
          <a:ln/>
        </p:spPr>
        <p:txBody>
          <a:bodyPr wrap="square" lIns="91440" tIns="45720" rIns="91440" bIns="45720" rtlCol="0" anchor="t"/>
          <a:lstStyle/>
          <a:p>
            <a:pPr algn="l" indent="0" marL="0">
              <a:lnSpc>
                <a:spcPct val="120000"/>
              </a:lnSpc>
              <a:buNone/>
            </a:pPr>
            <a:r>
              <a:rPr lang="en-US" sz="3200" dirty="0">
                <a:solidFill>
                  <a:srgbClr val="000000"/>
                </a:solidFill>
                <a:latin typeface="MiSans" pitchFamily="34" charset="0"/>
                <a:ea typeface="MiSans" pitchFamily="34" charset="-122"/>
                <a:cs typeface="MiSans" pitchFamily="34" charset="-120"/>
              </a:rPr>
              <a:t>Industrial Adoption Focus</a:t>
            </a:r>
            <a:endParaRPr lang="en-US" sz="1600" dirty="0"/>
          </a:p>
        </p:txBody>
      </p:sp>
      <p:sp>
        <p:nvSpPr>
          <p:cNvPr id="11" name="Shape 9"/>
          <p:cNvSpPr/>
          <p:nvPr/>
        </p:nvSpPr>
        <p:spPr>
          <a:xfrm rot="5400000">
            <a:off x="332105" y="1275080"/>
            <a:ext cx="98425" cy="98425"/>
          </a:xfrm>
          <a:prstGeom prst="ellipse">
            <a:avLst/>
          </a:prstGeom>
          <a:solidFill>
            <a:srgbClr val="FFFFFF"/>
          </a:solidFill>
          <a:ln/>
        </p:spPr>
      </p:sp>
      <p:sp>
        <p:nvSpPr>
          <p:cNvPr id="12" name="Text 10"/>
          <p:cNvSpPr/>
          <p:nvPr/>
        </p:nvSpPr>
        <p:spPr>
          <a:xfrm rot="5400000">
            <a:off x="332105" y="1275080"/>
            <a:ext cx="98425" cy="984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Shape 11"/>
          <p:cNvSpPr/>
          <p:nvPr/>
        </p:nvSpPr>
        <p:spPr>
          <a:xfrm rot="5400000">
            <a:off x="332105" y="1433830"/>
            <a:ext cx="98425" cy="98425"/>
          </a:xfrm>
          <a:prstGeom prst="ellipse">
            <a:avLst/>
          </a:prstGeom>
          <a:solidFill>
            <a:srgbClr val="FFFFFF"/>
          </a:solidFill>
          <a:ln/>
        </p:spPr>
      </p:sp>
      <p:sp>
        <p:nvSpPr>
          <p:cNvPr id="14" name="Text 12"/>
          <p:cNvSpPr/>
          <p:nvPr/>
        </p:nvSpPr>
        <p:spPr>
          <a:xfrm rot="5400000">
            <a:off x="332105" y="1433830"/>
            <a:ext cx="98425" cy="9842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5" name="Shape 13"/>
          <p:cNvSpPr/>
          <p:nvPr/>
        </p:nvSpPr>
        <p:spPr>
          <a:xfrm rot="5400000">
            <a:off x="332105" y="1592580"/>
            <a:ext cx="98425" cy="98425"/>
          </a:xfrm>
          <a:prstGeom prst="ellipse">
            <a:avLst/>
          </a:prstGeom>
          <a:solidFill>
            <a:srgbClr val="FFFFFF"/>
          </a:solidFill>
          <a:ln/>
        </p:spPr>
      </p:sp>
      <p:sp>
        <p:nvSpPr>
          <p:cNvPr id="16" name="Text 14"/>
          <p:cNvSpPr/>
          <p:nvPr/>
        </p:nvSpPr>
        <p:spPr>
          <a:xfrm rot="5400000">
            <a:off x="332105" y="1592580"/>
            <a:ext cx="98425" cy="9842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17" name="Image 0" descr="https://kimi-img.moonshot.cn/pub/slides/slides_tmpl/image/25-08-27-19:57:55-d2nf5gp8bjvh7rlivtgg.jpg">    </p:cNvPr>
          <p:cNvPicPr>
            <a:picLocks noChangeAspect="1"/>
          </p:cNvPicPr>
          <p:nvPr/>
        </p:nvPicPr>
        <p:blipFill>
          <a:blip r:embed="rId1"/>
          <a:stretch>
            <a:fillRect/>
          </a:stretch>
        </p:blipFill>
        <p:spPr>
          <a:xfrm>
            <a:off x="880745" y="969010"/>
            <a:ext cx="2234565" cy="673100"/>
          </a:xfrm>
          <a:prstGeom prst="rect">
            <a:avLst/>
          </a:prstGeom>
        </p:spPr>
      </p:pic>
      <p:pic>
        <p:nvPicPr>
          <p:cNvPr id="18" name="Image 1" descr="https://kimi-img.moonshot.cn/pub/slides/slides_tmpl/image/25-08-27-19:57:55-d2nf5gp8bjvh7rlivtgg.jpg">    </p:cNvPr>
          <p:cNvPicPr>
            <a:picLocks noChangeAspect="1"/>
          </p:cNvPicPr>
          <p:nvPr/>
        </p:nvPicPr>
        <p:blipFill>
          <a:blip r:embed="rId2"/>
          <a:stretch>
            <a:fillRect/>
          </a:stretch>
        </p:blipFill>
        <p:spPr>
          <a:xfrm>
            <a:off x="880745" y="6026785"/>
            <a:ext cx="1180465" cy="453390"/>
          </a:xfrm>
          <a:prstGeom prst="rect">
            <a:avLst/>
          </a:prstGeom>
        </p:spPr>
      </p:pic>
      <p:pic>
        <p:nvPicPr>
          <p:cNvPr id="19" name="Image 2" descr="https://kimi-img.moonshot.cn/pub/slides/slides_tmpl/image/25-08-27-19:57:56-d2nf5h18bjvh7rlivthg.jpg">    </p:cNvPr>
          <p:cNvPicPr>
            <a:picLocks noChangeAspect="1"/>
          </p:cNvPicPr>
          <p:nvPr/>
        </p:nvPicPr>
        <p:blipFill>
          <a:blip r:embed="rId3"/>
          <a:stretch>
            <a:fillRect/>
          </a:stretch>
        </p:blipFill>
        <p:spPr>
          <a:xfrm>
            <a:off x="4050665" y="4264660"/>
            <a:ext cx="4224020" cy="2622550"/>
          </a:xfrm>
          <a:prstGeom prst="rect">
            <a:avLst/>
          </a:prstGeom>
        </p:spPr>
      </p:pic>
      <p:pic>
        <p:nvPicPr>
          <p:cNvPr id="20" name="Image 3" descr="https://kimi-img.moonshot.cn/pub/slides/slides_tmpl/image/25-08-27-19:57:56-d2nf5h18bjvh7rlivti0.jpg">    </p:cNvPr>
          <p:cNvPicPr>
            <a:picLocks noChangeAspect="1"/>
          </p:cNvPicPr>
          <p:nvPr/>
        </p:nvPicPr>
        <p:blipFill>
          <a:blip r:embed="rId4"/>
          <a:srcRect l="0" r="3881" t="0" b="0"/>
          <a:stretch/>
        </p:blipFill>
        <p:spPr>
          <a:xfrm>
            <a:off x="6391275" y="635"/>
            <a:ext cx="2673350" cy="27559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10800000">
            <a:off x="-9525" y="2712085"/>
            <a:ext cx="12195810" cy="4145915"/>
          </a:xfrm>
          <a:prstGeom prst="rect">
            <a:avLst/>
          </a:prstGeom>
          <a:solidFill>
            <a:srgbClr val="0D0D0D"/>
          </a:solidFill>
          <a:ln/>
        </p:spPr>
      </p:sp>
      <p:sp>
        <p:nvSpPr>
          <p:cNvPr id="3" name="Text 1"/>
          <p:cNvSpPr/>
          <p:nvPr/>
        </p:nvSpPr>
        <p:spPr>
          <a:xfrm rot="10800000">
            <a:off x="-9525" y="2712085"/>
            <a:ext cx="12195810" cy="414591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4" name="Shape 2"/>
          <p:cNvSpPr/>
          <p:nvPr/>
        </p:nvSpPr>
        <p:spPr>
          <a:xfrm rot="10800000">
            <a:off x="6325870" y="0"/>
            <a:ext cx="5860415" cy="4145915"/>
          </a:xfrm>
          <a:prstGeom prst="rect">
            <a:avLst/>
          </a:prstGeom>
          <a:solidFill>
            <a:srgbClr val="0D0D0D"/>
          </a:solidFill>
          <a:ln/>
        </p:spPr>
      </p:sp>
      <p:sp>
        <p:nvSpPr>
          <p:cNvPr id="5" name="Text 3"/>
          <p:cNvSpPr/>
          <p:nvPr/>
        </p:nvSpPr>
        <p:spPr>
          <a:xfrm rot="10800000">
            <a:off x="6325870" y="0"/>
            <a:ext cx="5860415" cy="414591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6" name="Image 0" descr="https://kimi-img.moonshot.cn/pub/slides/slides_tmpl/image/25-08-27-19:57:57-d2nf5h98bjvh7rlivtmg.png">    </p:cNvPr>
          <p:cNvPicPr>
            <a:picLocks noChangeAspect="1"/>
          </p:cNvPicPr>
          <p:nvPr/>
        </p:nvPicPr>
        <p:blipFill>
          <a:blip r:embed="rId1"/>
          <a:stretch>
            <a:fillRect/>
          </a:stretch>
        </p:blipFill>
        <p:spPr>
          <a:xfrm>
            <a:off x="953770" y="360045"/>
            <a:ext cx="8562975" cy="3785870"/>
          </a:xfrm>
          <a:prstGeom prst="rect">
            <a:avLst/>
          </a:prstGeom>
        </p:spPr>
      </p:pic>
      <p:sp>
        <p:nvSpPr>
          <p:cNvPr id="7" name="Text 4"/>
          <p:cNvSpPr/>
          <p:nvPr/>
        </p:nvSpPr>
        <p:spPr>
          <a:xfrm>
            <a:off x="280670" y="3898900"/>
            <a:ext cx="2823210" cy="2451735"/>
          </a:xfrm>
          <a:prstGeom prst="rect">
            <a:avLst/>
          </a:prstGeom>
          <a:noFill/>
          <a:ln/>
        </p:spPr>
        <p:txBody>
          <a:bodyPr wrap="square" lIns="91440" tIns="45720" rIns="91440" bIns="45720" rtlCol="0" anchor="t"/>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Countries are embedding ethical principles in their AI strategies to build trust. The EU's human-centric approach and Estonia's Kratts liability bill are examples of frameworks that guide ethical AI development.</a:t>
            </a:r>
            <a:endParaRPr lang="en-US" sz="1600" dirty="0"/>
          </a:p>
        </p:txBody>
      </p:sp>
      <p:sp>
        <p:nvSpPr>
          <p:cNvPr id="8" name="Text 5"/>
          <p:cNvSpPr/>
          <p:nvPr/>
        </p:nvSpPr>
        <p:spPr>
          <a:xfrm>
            <a:off x="279400" y="3049270"/>
            <a:ext cx="2835910" cy="702310"/>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Embedding Ethical Principles</a:t>
            </a:r>
            <a:endParaRPr lang="en-US" sz="1600" dirty="0"/>
          </a:p>
        </p:txBody>
      </p:sp>
      <p:sp>
        <p:nvSpPr>
          <p:cNvPr id="9" name="Text 6"/>
          <p:cNvSpPr/>
          <p:nvPr/>
        </p:nvSpPr>
        <p:spPr>
          <a:xfrm>
            <a:off x="8891905" y="2115820"/>
            <a:ext cx="3039110" cy="2451735"/>
          </a:xfrm>
          <a:prstGeom prst="rect">
            <a:avLst/>
          </a:prstGeom>
          <a:noFill/>
          <a:ln/>
        </p:spPr>
        <p:txBody>
          <a:bodyPr wrap="square" lIns="91440" tIns="45720" rIns="91440" bIns="45720" rtlCol="0" anchor="t"/>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Mechanisms for transparency, accountability, and fairness are being developed to ensure that AI systems are trustworthy. This includes guidelines for procurement and algorithmic auditing.</a:t>
            </a:r>
            <a:endParaRPr lang="en-US" sz="1600" dirty="0"/>
          </a:p>
        </p:txBody>
      </p:sp>
      <p:sp>
        <p:nvSpPr>
          <p:cNvPr id="10" name="Text 7"/>
          <p:cNvSpPr/>
          <p:nvPr/>
        </p:nvSpPr>
        <p:spPr>
          <a:xfrm>
            <a:off x="8889365" y="1266190"/>
            <a:ext cx="3053080" cy="702310"/>
          </a:xfrm>
          <a:prstGeom prst="rect">
            <a:avLst/>
          </a:prstGeom>
          <a:noFill/>
          <a:ln/>
        </p:spPr>
        <p:txBody>
          <a:bodyPr wrap="square" lIns="91440" tIns="45720" rIns="91440" bIns="45720" rtlCol="0" anchor="ctr"/>
          <a:lstStyle/>
          <a:p>
            <a:pPr algn="l" indent="0" marL="0">
              <a:lnSpc>
                <a:spcPct val="120000"/>
              </a:lnSpc>
              <a:buNone/>
            </a:pPr>
            <a:r>
              <a:rPr lang="en-US" sz="1800" b="1" dirty="0">
                <a:solidFill>
                  <a:srgbClr val="FFFFFF"/>
                </a:solidFill>
                <a:latin typeface="MiSans" pitchFamily="34" charset="0"/>
                <a:ea typeface="MiSans" pitchFamily="34" charset="-122"/>
                <a:cs typeface="MiSans" pitchFamily="34" charset="-120"/>
              </a:rPr>
              <a:t>Transparency and Accountability</a:t>
            </a:r>
            <a:endParaRPr lang="en-US" sz="1600" dirty="0"/>
          </a:p>
        </p:txBody>
      </p:sp>
      <p:sp>
        <p:nvSpPr>
          <p:cNvPr id="11" name="Shape 8"/>
          <p:cNvSpPr/>
          <p:nvPr/>
        </p:nvSpPr>
        <p:spPr>
          <a:xfrm rot="10800000">
            <a:off x="3251835" y="5427345"/>
            <a:ext cx="8940165" cy="745490"/>
          </a:xfrm>
          <a:prstGeom prst="rect">
            <a:avLst/>
          </a:prstGeom>
          <a:solidFill>
            <a:srgbClr val="FFFFFF"/>
          </a:solidFill>
          <a:ln w="19050">
            <a:solidFill>
              <a:srgbClr val="000000"/>
            </a:solidFill>
            <a:prstDash val="solid"/>
          </a:ln>
        </p:spPr>
      </p:sp>
      <p:sp>
        <p:nvSpPr>
          <p:cNvPr id="12" name="Text 9"/>
          <p:cNvSpPr/>
          <p:nvPr/>
        </p:nvSpPr>
        <p:spPr>
          <a:xfrm rot="10800000">
            <a:off x="3251835" y="5427345"/>
            <a:ext cx="8940165" cy="74549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Text 10"/>
          <p:cNvSpPr/>
          <p:nvPr/>
        </p:nvSpPr>
        <p:spPr>
          <a:xfrm>
            <a:off x="3361690" y="5440045"/>
            <a:ext cx="8016240" cy="691515"/>
          </a:xfrm>
          <a:prstGeom prst="rect">
            <a:avLst/>
          </a:prstGeom>
          <a:noFill/>
          <a:ln/>
        </p:spPr>
        <p:txBody>
          <a:bodyPr wrap="square" lIns="91440" tIns="45720" rIns="91440" bIns="45720" rtlCol="0" anchor="t"/>
          <a:lstStyle/>
          <a:p>
            <a:pPr algn="r" indent="0" marL="0">
              <a:lnSpc>
                <a:spcPct val="120000"/>
              </a:lnSpc>
              <a:buNone/>
            </a:pPr>
            <a:r>
              <a:rPr lang="en-US" sz="3600" dirty="0">
                <a:solidFill>
                  <a:srgbClr val="000000"/>
                </a:solidFill>
                <a:latin typeface="MiSans" pitchFamily="34" charset="0"/>
                <a:ea typeface="MiSans" pitchFamily="34" charset="-122"/>
                <a:cs typeface="MiSans" pitchFamily="34" charset="-120"/>
              </a:rPr>
              <a:t>Ethics &amp; Governance Codes</a:t>
            </a:r>
            <a:endParaRPr lang="en-US" sz="1600" dirty="0"/>
          </a:p>
        </p:txBody>
      </p:sp>
      <p:sp>
        <p:nvSpPr>
          <p:cNvPr id="14" name="Shape 11"/>
          <p:cNvSpPr/>
          <p:nvPr/>
        </p:nvSpPr>
        <p:spPr>
          <a:xfrm>
            <a:off x="524510" y="487045"/>
            <a:ext cx="4705985" cy="1628775"/>
          </a:xfrm>
          <a:prstGeom prst="rect">
            <a:avLst/>
          </a:prstGeom>
          <a:solidFill>
            <a:srgbClr val="FFFFFF"/>
          </a:solidFill>
          <a:ln/>
        </p:spPr>
      </p:sp>
      <p:sp>
        <p:nvSpPr>
          <p:cNvPr id="15" name="Text 12"/>
          <p:cNvSpPr/>
          <p:nvPr/>
        </p:nvSpPr>
        <p:spPr>
          <a:xfrm>
            <a:off x="524510" y="487045"/>
            <a:ext cx="4705985" cy="1628775"/>
          </a:xfrm>
          <a:prstGeom prst="rect">
            <a:avLst/>
          </a:prstGeom>
          <a:noFill/>
          <a:ln/>
        </p:spPr>
        <p:txBody>
          <a:bodyPr wrap="square" lIns="45720" tIns="91440" rIns="91440" bIns="45720" rtlCol="0" anchor="ctr"/>
          <a:lstStyle/>
          <a:p>
            <a:pPr indent="0" marL="0">
              <a:lnSpc>
                <a:spcPct val="100000"/>
              </a:lnSpc>
              <a:buNone/>
            </a:pPr>
            <a:endParaRPr lang="en-US" sz="1600" dirty="0"/>
          </a:p>
        </p:txBody>
      </p:sp>
    </p:spTree>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AI Strategy Landscape</dc:title>
  <dc:subject>Global AI Strategy Landscape</dc:subject>
  <dc:creator>Kimi</dc:creator>
  <cp:lastModifiedBy>Kimi</cp:lastModifiedBy>
  <cp:revision>1</cp:revision>
  <dcterms:created xsi:type="dcterms:W3CDTF">2025-09-05T21:36:53Z</dcterms:created>
  <dcterms:modified xsi:type="dcterms:W3CDTF">2025-09-05T21:36:53Z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4" name="AIGC">
    <vt:lpwstr>{"Label":"Global AI Strategy Landscape","ContentProducer":"001191110108MACG2KBH8F10000","ProduceID":"d2tlbv0l3dc63tscqqbg","ReservedCode1":"","ContentPropagator":"001191110108MACG2KBH8F20000","PropagateID":"d2tlbv0l3dc63tscqqbg","ReservedCode2":""}</vt:lpwstr>
  </property>
</Properties>
</file>